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77" r:id="rId8"/>
    <p:sldId id="275" r:id="rId9"/>
    <p:sldId id="276" r:id="rId10"/>
    <p:sldId id="261" r:id="rId11"/>
    <p:sldId id="286" r:id="rId12"/>
    <p:sldId id="262" r:id="rId13"/>
    <p:sldId id="263" r:id="rId14"/>
    <p:sldId id="264" r:id="rId15"/>
    <p:sldId id="282" r:id="rId16"/>
    <p:sldId id="279" r:id="rId17"/>
    <p:sldId id="283" r:id="rId18"/>
    <p:sldId id="280" r:id="rId19"/>
    <p:sldId id="285" r:id="rId20"/>
    <p:sldId id="284" r:id="rId21"/>
    <p:sldId id="287" r:id="rId22"/>
    <p:sldId id="267" r:id="rId23"/>
    <p:sldId id="289" r:id="rId24"/>
    <p:sldId id="290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6184-5EEB-74BC-DD05-CD9171DAF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3211F-958B-2CE4-0440-BF536E498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2540-22DF-224C-4D2A-A06060F5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FA02E-0E60-B087-6607-F618D5B9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26B7-97EA-CA47-B2DD-17B46695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896B-CB93-FEFA-E544-F2340246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B2-7304-DF55-8AB3-B5320E393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F3A2-609F-CA62-BBEE-C59D396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3B57-C218-4004-426F-54FC945C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C244F-D457-2186-2545-DBC4E6FD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3F2FF-14B0-9588-B083-811548660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7302C-62E0-BF55-94F2-4080D6B3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E9EA3-7F5D-992A-C121-8AEFF60E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CCA49-B82E-D07F-1D57-4C748961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A23AB-7692-FC93-F9D9-1865278A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74D6-4C7E-31F9-DCCA-EA279639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DADA2-431C-15E1-6385-C744D2491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BFE5-B305-3BFC-CB38-CFA9CFED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52FE5-763B-CD28-A138-23C43B6D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7B8A-7E24-6A2C-BB45-FF82858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1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5F98-8154-9163-EA7C-DC94290F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E526-6562-D846-B747-C1F4AFC3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E33F-F8BD-20CC-8109-1CDA0072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0F52F-CAA3-9C8D-BCF0-E9A46F9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4DBB-3227-421D-A26F-130B603E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5496-18C1-62DC-B3C6-C7570670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7E983-D461-FC41-2EB3-143B0C577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DFF2A-B99C-9214-4898-2CB2DEDD2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F11CD-1A17-A63E-0C43-8CC16E09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BB1B0-95E9-2721-A1F3-2502F514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EDE2-3561-FA7E-3CFC-21E4F516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3904-006A-14CD-89CE-C65E40F4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11D2F-68D2-0F1F-75BF-550C69341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32016-12EC-4E74-8D25-F355BD54C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3BA02-5E4B-39B1-D529-19740A969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80D53-A456-45A2-6EBD-E9162EAE1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FAC5B-981E-ECC8-B37D-2D69BB49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15706-E888-2F5F-234A-24465D7CF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19195-1E69-B6D3-CF8D-AD0B5740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4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9632-5A71-D7E4-B32D-FBCB91CD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23C3B-D1B7-1C50-0C90-A00BACD5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106E0-042D-F4F5-CB8E-0419C7DC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692C2-D0A4-65A7-B31E-49AF934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6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31BFB-E74E-D1E7-87DA-029C1D44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22549-5E1A-4DD0-8541-6200E974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0E6D7-499E-E3F1-638D-38341B2D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98CF-992E-0CC5-41FA-28150978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6B8DA-15A2-D6A7-FF71-E5F87728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46490-AD77-A99F-3F20-1780F4850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59979-2B5E-F8AE-2F32-E46F565B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F3C03-E18A-8D04-CA3C-498A0CD0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BAF92-6E88-B414-7D28-CA106D4F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3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5E1B-11EE-B5B6-2C17-F91B360B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DE1ECA-D861-8180-0543-5F2F0F657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67C66-E88C-2263-3A9C-2C07F099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C303C-E617-4264-3D1B-34A4C349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36291-3070-89D8-3742-CA3FC438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EFAB4-A383-6155-E658-B888AF89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CA92D-8E89-D64F-218D-351EF80E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702D-7591-559F-0D8B-4686F3097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D210-2694-B517-6FAE-D2D137F73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6F7F0-B254-4FFD-97A7-B93E32D3C2C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38956-B678-006C-C81F-E680352F2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6CC1D-A5AD-C5E8-1EF4-3A632AA8E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wooden letters&#10;&#10;Description automatically generated">
            <a:extLst>
              <a:ext uri="{FF2B5EF4-FFF2-40B4-BE49-F238E27FC236}">
                <a16:creationId xmlns:a16="http://schemas.microsoft.com/office/drawing/2014/main" id="{91467A97-9412-2D97-B0ED-155E38168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329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218" y="1814582"/>
            <a:ext cx="4463845" cy="435671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an Organized List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 Table / Chart /          T-Chart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Use Estimation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Use Mental Math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 Number Line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Find a pattern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Guess and Check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F240B-734A-0D8A-E589-A70812F00576}"/>
              </a:ext>
            </a:extLst>
          </p:cNvPr>
          <p:cNvSpPr/>
          <p:nvPr/>
        </p:nvSpPr>
        <p:spPr>
          <a:xfrm>
            <a:off x="2865538" y="358884"/>
            <a:ext cx="783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Problem Solving Strategies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B4AD3-EB80-90E2-2A6A-0A8FD0405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870" y="24245"/>
            <a:ext cx="1682572" cy="1682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96F85-D812-8A8A-55E2-0E54DEB0A892}"/>
              </a:ext>
            </a:extLst>
          </p:cNvPr>
          <p:cNvSpPr txBox="1"/>
          <p:nvPr/>
        </p:nvSpPr>
        <p:spPr>
          <a:xfrm>
            <a:off x="1327360" y="1829336"/>
            <a:ext cx="4807974" cy="465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Act it out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Draw a picture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Solve a Simpler Problem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Use Logical Reasoning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Work Backward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Write an Equation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Write a Number Sentence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Use an Array</a:t>
            </a:r>
          </a:p>
        </p:txBody>
      </p:sp>
    </p:spTree>
    <p:extLst>
      <p:ext uri="{BB962C8B-B14F-4D97-AF65-F5344CB8AC3E}">
        <p14:creationId xmlns:p14="http://schemas.microsoft.com/office/powerpoint/2010/main" val="219523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2C66-ECC0-60F8-0F4C-33029D40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4FA4B-90D3-385E-C3D3-F63BBD63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Use the plan you decided on.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Draw or write it out and get your answer.  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Lastly, write your answer out in a complete sentence!</a:t>
            </a:r>
            <a:r>
              <a:rPr lang="en-US" sz="2000" dirty="0"/>
              <a:t> </a:t>
            </a:r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B6CB5-F8ED-A54B-C889-F5334AF24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215" y="2640121"/>
            <a:ext cx="3417779" cy="3417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4177E-851C-1552-8482-EADD8AD6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S</a:t>
            </a:r>
            <a:r>
              <a:rPr lang="en-US" altLang="en-US" sz="3200" dirty="0"/>
              <a:t> stands for </a:t>
            </a:r>
            <a:r>
              <a:rPr lang="en-US" altLang="en-US" sz="3200" b="1" dirty="0"/>
              <a:t>SOLVE</a:t>
            </a:r>
            <a:r>
              <a:rPr lang="en-US" altLang="en-US" sz="3200" dirty="0"/>
              <a:t>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ED69DF-8564-8EE3-DC85-7B790516535A}"/>
              </a:ext>
            </a:extLst>
          </p:cNvPr>
          <p:cNvSpPr/>
          <p:nvPr/>
        </p:nvSpPr>
        <p:spPr>
          <a:xfrm>
            <a:off x="1839525" y="358884"/>
            <a:ext cx="8512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 = Use Your Plan and SOLVE!</a:t>
            </a:r>
          </a:p>
        </p:txBody>
      </p:sp>
    </p:spTree>
    <p:extLst>
      <p:ext uri="{BB962C8B-B14F-4D97-AF65-F5344CB8AC3E}">
        <p14:creationId xmlns:p14="http://schemas.microsoft.com/office/powerpoint/2010/main" val="47057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75657"/>
          </a:xfrm>
        </p:spPr>
        <p:txBody>
          <a:bodyPr>
            <a:normAutofit/>
          </a:bodyPr>
          <a:lstStyle/>
          <a:p>
            <a:r>
              <a:rPr lang="en-US" sz="6600" b="1" dirty="0"/>
              <a:t>Let’s try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69672"/>
            <a:ext cx="6172200" cy="212271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How many postcards did Paul receive from all the 11 trips?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1600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sz="3200" b="1" dirty="0"/>
              <a:t>Here’s the problem:</a:t>
            </a:r>
          </a:p>
        </p:txBody>
      </p:sp>
    </p:spTree>
    <p:extLst>
      <p:ext uri="{BB962C8B-B14F-4D97-AF65-F5344CB8AC3E}">
        <p14:creationId xmlns:p14="http://schemas.microsoft.com/office/powerpoint/2010/main" val="49640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122839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ONE: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</a:t>
            </a:r>
            <a:r>
              <a:rPr lang="en-US" altLang="en-US" sz="3200" b="1" u="sng" dirty="0"/>
              <a:t>received four postcards</a:t>
            </a:r>
            <a:r>
              <a:rPr lang="en-US" altLang="en-US" sz="3200" dirty="0"/>
              <a:t> from </a:t>
            </a:r>
            <a:r>
              <a:rPr lang="en-US" altLang="en-US" sz="3200" b="1" u="sng" dirty="0"/>
              <a:t>each of</a:t>
            </a:r>
            <a:r>
              <a:rPr lang="en-US" altLang="en-US" sz="3200" dirty="0"/>
              <a:t> his father’s </a:t>
            </a:r>
            <a:r>
              <a:rPr lang="en-US" altLang="en-US" sz="3200" b="1" u="sng" dirty="0"/>
              <a:t>11 trips</a:t>
            </a:r>
            <a:r>
              <a:rPr lang="en-US" altLang="en-US" sz="3200" dirty="0"/>
              <a:t>. How many postcards did Paul receive from all the 11 trips?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first step is “K” or “What do you </a:t>
            </a:r>
            <a:r>
              <a:rPr lang="en-US" altLang="en-US" sz="4000" b="1" u="sng" dirty="0"/>
              <a:t>know</a:t>
            </a:r>
            <a:r>
              <a:rPr lang="en-US" altLang="en-US" sz="4000" dirty="0"/>
              <a:t> and need</a:t>
            </a:r>
            <a:r>
              <a:rPr lang="en-US" altLang="en-US" sz="4000" b="1" dirty="0"/>
              <a:t> </a:t>
            </a:r>
            <a:r>
              <a:rPr lang="en-US" altLang="en-US" sz="4000" dirty="0"/>
              <a:t>to solve the problem?”</a:t>
            </a:r>
            <a:endParaRPr lang="en-US" sz="4000" dirty="0"/>
          </a:p>
        </p:txBody>
      </p:sp>
      <p:pic>
        <p:nvPicPr>
          <p:cNvPr id="6" name="Picture 5" descr="A white letter in a pink circle&#10;&#10;Description automatically generated">
            <a:extLst>
              <a:ext uri="{FF2B5EF4-FFF2-40B4-BE49-F238E27FC236}">
                <a16:creationId xmlns:a16="http://schemas.microsoft.com/office/drawing/2014/main" id="{C678981A-BE3B-EF89-8405-53DE80FE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5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5F8427C-9EDE-0671-A4B6-5226BE9BF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152039"/>
              </p:ext>
            </p:extLst>
          </p:nvPr>
        </p:nvGraphicFramePr>
        <p:xfrm>
          <a:off x="1269590" y="282268"/>
          <a:ext cx="9652820" cy="612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20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B5B80-C49F-33EE-6570-E448C605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98F5-624D-C13D-DFA9-24BB286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122839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TWO: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FBB08-4EF7-1978-BDC4-A6548B81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all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BA54F-89E5-0905-2464-CD2FBA472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“F” or “What am I trying to </a:t>
            </a:r>
            <a:r>
              <a:rPr lang="en-US" altLang="en-US" sz="4000" b="1" u="sng" dirty="0"/>
              <a:t>find</a:t>
            </a:r>
            <a:r>
              <a:rPr lang="en-US" altLang="en-US" sz="4000" b="1" dirty="0"/>
              <a:t> </a:t>
            </a:r>
            <a:r>
              <a:rPr lang="en-US" altLang="en-US" sz="4000" dirty="0"/>
              <a:t>out?”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28A32-7296-2213-3650-3F66444D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88" y="420745"/>
            <a:ext cx="1133361" cy="11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20BFA-D435-F8FB-2E73-F9C404BB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910E22F-551D-E720-8606-1F0F60F16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497879"/>
              </p:ext>
            </p:extLst>
          </p:nvPr>
        </p:nvGraphicFramePr>
        <p:xfrm>
          <a:off x="1269590" y="282268"/>
          <a:ext cx="9652820" cy="6159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all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59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5F55-873D-4EE5-FC40-0B5CE9E69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B9B1-9ED3-962B-7552-E421EC54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298371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THREE: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36ADB-6142-2C8E-5610-910054004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4C28A-1ADF-5EF2-34CF-C5661DA9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“C” or “Come up with a plan!”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7EC7F-4DED-B4E8-C5C3-8C2D6DA18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4484A-1893-4A7C-380E-D314C10F2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A9F23AC-9FC7-A339-A6BF-B9460F320D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8567"/>
              </p:ext>
            </p:extLst>
          </p:nvPr>
        </p:nvGraphicFramePr>
        <p:xfrm>
          <a:off x="1269590" y="282268"/>
          <a:ext cx="9652820" cy="6159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 – Given the Number of rows &amp;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Number in each row; no total (Multiply)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 – Use an Array or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  number sentence</a:t>
                      </a: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829696E-2503-4921-2B81-B48515B606AC}"/>
              </a:ext>
            </a:extLst>
          </p:cNvPr>
          <p:cNvGrpSpPr/>
          <p:nvPr/>
        </p:nvGrpSpPr>
        <p:grpSpPr>
          <a:xfrm>
            <a:off x="4526137" y="3778351"/>
            <a:ext cx="1371605" cy="1250543"/>
            <a:chOff x="4334517" y="2231051"/>
            <a:chExt cx="1371605" cy="12505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27C295-0A86-735E-2E31-7F25E5FC6D72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AA8872-8B17-2285-B153-4DB884E9B33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C2880A-AE86-6570-AF9E-21F1A499A9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1B1BC2-11B6-22CF-5234-0DB8D1AC8AB8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3E194332-5FF1-5083-7B34-6B2C324E39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DF6D1D9-E685-E073-A2DB-0C309EA4FDFF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0E2C285-19CB-13C6-C671-CB5C2954A880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F1F866C8-1129-C622-2969-59DD7774286A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5F7DECDB-A7A1-CBB4-C8E8-696069EC753E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1144A51-6B32-5C97-FC31-3D14D9648BF8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E96B310-9B55-4CFA-F714-25CB39FA2F31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DB3BFBD-68C1-B6BA-AAE1-9CBB5BF3DEB7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7065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EE10-3309-39BA-6B7C-8EC412DE9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74AA-0F7D-FAF8-EA12-965C2105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298371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FOUR: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61B5-EB26-BE91-49A0-BE93A3CC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8AA0A-9D85-735C-54D1-C05B66BB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“S” or “Solve!”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0D779-C488-2A73-9602-DBF416BB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5A58A-27EE-9D09-8EF2-703DD7AD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math problem-solving?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05AFA-7DE4-D3ED-8286-A9120A7B2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en-US" sz="2200" b="1"/>
              <a:t>Problem solving</a:t>
            </a:r>
            <a:r>
              <a:rPr lang="en-US" altLang="en-US" sz="2200"/>
              <a:t> is when you are presented with a math problem and you have to figure out a way to answer the question that the problem is asking you.</a:t>
            </a:r>
          </a:p>
          <a:p>
            <a:pPr marL="0"/>
            <a:endParaRPr lang="en-US" sz="2200"/>
          </a:p>
          <a:p>
            <a:pPr marL="0"/>
            <a:r>
              <a:rPr lang="en-US" sz="2200"/>
              <a:t>The important thing is to try your best to put yourself in the scenario!</a:t>
            </a:r>
          </a:p>
        </p:txBody>
      </p:sp>
      <p:pic>
        <p:nvPicPr>
          <p:cNvPr id="9" name="Picture 8" descr="A hand holding a light bulb&#10;&#10;Description automatically generated">
            <a:extLst>
              <a:ext uri="{FF2B5EF4-FFF2-40B4-BE49-F238E27FC236}">
                <a16:creationId xmlns:a16="http://schemas.microsoft.com/office/drawing/2014/main" id="{AE67ED56-84E8-2277-3323-10ECDE104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r="356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564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8BF6C-B71F-D982-C774-EA31E848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BE21735-6D87-CA55-36EF-138A4754D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29955"/>
              </p:ext>
            </p:extLst>
          </p:nvPr>
        </p:nvGraphicFramePr>
        <p:xfrm>
          <a:off x="1269590" y="282268"/>
          <a:ext cx="9652820" cy="624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 – Given the Number of rows &amp;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Number in each row; no total (Multiply)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 – Use an Array or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  number sentence</a:t>
                      </a: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4 x 11 = 44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Paul received 44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postcards.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A251863D-0EDA-B9CF-5D65-2B9B3B848015}"/>
              </a:ext>
            </a:extLst>
          </p:cNvPr>
          <p:cNvGrpSpPr/>
          <p:nvPr/>
        </p:nvGrpSpPr>
        <p:grpSpPr>
          <a:xfrm>
            <a:off x="4526137" y="3778351"/>
            <a:ext cx="1371605" cy="1250543"/>
            <a:chOff x="4334517" y="2231051"/>
            <a:chExt cx="1371605" cy="12505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7D6FF5-760E-5D45-ED4C-DF7BC00F25FF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783F93-AD92-DB6C-7C76-D4ACF8CD068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BA437BC-A8A8-51D2-B387-88041CC7F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579E9FB-C163-1A36-E165-91B384328A05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014AD9C-AB8F-9E83-BA86-384BE7E898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3756804-C6DA-7407-D06D-939DCE521DE6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1C1AD6B-E59A-1CE4-B4A6-1523C2950C42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AEF41118-764D-54DB-B3A6-A6F388EC1C6D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E30A038-F604-C1BB-C972-F798B4FF772B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49DA885C-EB10-25F4-EE1B-CDDB6546BABF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9A29DE6-F72B-3229-7AD9-93A2463A2F91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61492EA-5058-FE19-14B4-406A0CF03A41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85A083-B541-2FB4-24F0-1BBF47506E19}"/>
              </a:ext>
            </a:extLst>
          </p:cNvPr>
          <p:cNvGrpSpPr/>
          <p:nvPr/>
        </p:nvGrpSpPr>
        <p:grpSpPr>
          <a:xfrm>
            <a:off x="6478790" y="3778351"/>
            <a:ext cx="1371605" cy="1250543"/>
            <a:chOff x="4334517" y="2231051"/>
            <a:chExt cx="1371605" cy="12505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B1FCF7-EF15-D2CE-AB70-1A679BB05EA4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318185-636C-B15F-CF36-0E397C1C3FE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CAFE6DC-9284-C9C4-E0D0-4EB60F426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E179DD3-8BDB-6B34-B4BE-18ED4C89F1FE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52B22002-26CF-F8EE-ED26-AC2589438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EDD274E-655A-ED79-5BC3-60D702039E63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9577598-1C8F-1864-45FC-F6F0036D03C1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8675915F-F002-DA90-9E1F-671F6ECFE2C3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615181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44</a:t>
                    </a:r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7B5DF1C-B990-3BBA-6AA1-C12619CBE06D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4</a:t>
                    </a:r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7838B408-9C24-DA9A-52E9-8E445A9F443A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615181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11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7E5ED5A-4F22-FAB9-648D-6B72B2BBF994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31C660C-F343-B094-6FF6-6BFA33C6F2EE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374F719-592C-67E9-C6D6-9DD6C28FE91C}"/>
              </a:ext>
            </a:extLst>
          </p:cNvPr>
          <p:cNvSpPr/>
          <p:nvPr/>
        </p:nvSpPr>
        <p:spPr>
          <a:xfrm>
            <a:off x="8613054" y="4055408"/>
            <a:ext cx="268013" cy="21094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1292C1-FA98-5309-B707-20CADA343068}"/>
              </a:ext>
            </a:extLst>
          </p:cNvPr>
          <p:cNvSpPr txBox="1"/>
          <p:nvPr/>
        </p:nvSpPr>
        <p:spPr>
          <a:xfrm>
            <a:off x="8833452" y="4925451"/>
            <a:ext cx="97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 rows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EE2FCC-3457-AC4D-B1B8-4E36FA945FFE}"/>
              </a:ext>
            </a:extLst>
          </p:cNvPr>
          <p:cNvSpPr txBox="1"/>
          <p:nvPr/>
        </p:nvSpPr>
        <p:spPr>
          <a:xfrm>
            <a:off x="8728640" y="3978000"/>
            <a:ext cx="15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in each row</a:t>
            </a:r>
          </a:p>
        </p:txBody>
      </p:sp>
    </p:spTree>
    <p:extLst>
      <p:ext uri="{BB962C8B-B14F-4D97-AF65-F5344CB8AC3E}">
        <p14:creationId xmlns:p14="http://schemas.microsoft.com/office/powerpoint/2010/main" val="636947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73951-DF7B-7B3E-D29F-58607C02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74CA2-5DB9-D2B7-D1D3-8C3571EE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/>
              <a:t>The answer is</a:t>
            </a:r>
            <a:br>
              <a:rPr lang="en-US" sz="4200" b="1" dirty="0"/>
            </a:br>
            <a:r>
              <a:rPr lang="en-US" sz="4200" b="1" i="1" dirty="0"/>
              <a:t>Paul received </a:t>
            </a:r>
            <a:r>
              <a:rPr lang="en-US" sz="4200" b="1" dirty="0"/>
              <a:t>44 postcards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8452-F604-76A6-B5DD-01E150C8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en-US" sz="2200" dirty="0"/>
              <a:t>Paul </a:t>
            </a:r>
            <a:r>
              <a:rPr lang="en-US" altLang="en-US" sz="2200" b="1" u="sng" dirty="0"/>
              <a:t>received four postcards</a:t>
            </a:r>
            <a:r>
              <a:rPr lang="en-US" altLang="en-US" sz="2200" dirty="0"/>
              <a:t> from </a:t>
            </a:r>
            <a:r>
              <a:rPr lang="en-US" altLang="en-US" sz="2200" b="1" u="sng" dirty="0"/>
              <a:t>each of</a:t>
            </a:r>
            <a:r>
              <a:rPr lang="en-US" altLang="en-US" sz="2200" dirty="0"/>
              <a:t> his father’s </a:t>
            </a:r>
            <a:r>
              <a:rPr lang="en-US" altLang="en-US" sz="2200" b="1" u="sng" dirty="0"/>
              <a:t>11 trips</a:t>
            </a:r>
            <a:r>
              <a:rPr lang="en-US" altLang="en-US" sz="2200" dirty="0"/>
              <a:t>. How many postcards did Paul receive from all the 11 trips?</a:t>
            </a:r>
          </a:p>
        </p:txBody>
      </p:sp>
      <p:pic>
        <p:nvPicPr>
          <p:cNvPr id="27" name="Picture 26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68DB714D-C2C5-AA3E-6BC5-9687F478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9" y="1214670"/>
            <a:ext cx="7740933" cy="40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40" y="457200"/>
            <a:ext cx="4749851" cy="84065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Now it’s your turn!</a:t>
            </a:r>
          </a:p>
        </p:txBody>
      </p:sp>
      <p:pic>
        <p:nvPicPr>
          <p:cNvPr id="6" name="Content Placeholder 5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FDDEB65C-8AF1-6EA2-966C-C13CF5B11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799974"/>
            <a:ext cx="6172200" cy="32485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596" y="2654709"/>
            <a:ext cx="4749851" cy="2850995"/>
          </a:xfrm>
        </p:spPr>
        <p:txBody>
          <a:bodyPr>
            <a:noAutofit/>
          </a:bodyPr>
          <a:lstStyle/>
          <a:p>
            <a:pPr algn="ctr" fontAlgn="ctr"/>
            <a:r>
              <a:rPr lang="en-US" sz="3200" b="0" i="0" dirty="0">
                <a:solidFill>
                  <a:srgbClr val="000000"/>
                </a:solidFill>
                <a:effectLst/>
                <a:latin typeface="IXL Verdana"/>
              </a:rPr>
              <a:t>Kelli made 6 cups of soup for dinner. Since she has four </a:t>
            </a:r>
            <a:r>
              <a:rPr lang="en-US" sz="3200" dirty="0">
                <a:solidFill>
                  <a:srgbClr val="000000"/>
                </a:solidFill>
                <a:latin typeface="IXL Verdana"/>
              </a:rPr>
              <a:t>bowls,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IXL Verdana"/>
              </a:rPr>
              <a:t> how many cups of soup can she put in each bowl?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018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5F8427C-9EDE-0671-A4B6-5226BE9BF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640648"/>
              </p:ext>
            </p:extLst>
          </p:nvPr>
        </p:nvGraphicFramePr>
        <p:xfrm>
          <a:off x="328090" y="294966"/>
          <a:ext cx="11535820" cy="623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8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31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FF39-6015-16B7-535A-D6A2F0F9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635F33-9C8E-C747-237C-80092277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F5B21-EB9D-CE06-467E-0DA622EEC95C}"/>
              </a:ext>
            </a:extLst>
          </p:cNvPr>
          <p:cNvSpPr/>
          <p:nvPr/>
        </p:nvSpPr>
        <p:spPr>
          <a:xfrm>
            <a:off x="2685316" y="391548"/>
            <a:ext cx="8095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Operations – Key Situations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9BAB67-94D3-8D50-FAFB-74E3F25E26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4092" y="1624243"/>
          <a:ext cx="10923816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1908">
                  <a:extLst>
                    <a:ext uri="{9D8B030D-6E8A-4147-A177-3AD203B41FA5}">
                      <a16:colId xmlns:a16="http://schemas.microsoft.com/office/drawing/2014/main" val="2537890931"/>
                    </a:ext>
                  </a:extLst>
                </a:gridCol>
                <a:gridCol w="5461908">
                  <a:extLst>
                    <a:ext uri="{9D8B030D-6E8A-4147-A177-3AD203B41FA5}">
                      <a16:colId xmlns:a16="http://schemas.microsoft.com/office/drawing/2014/main" val="2161687239"/>
                    </a:ext>
                  </a:extLst>
                </a:gridCol>
              </a:tblGrid>
              <a:tr h="4375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Subtraction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58133"/>
                  </a:ext>
                </a:extLst>
              </a:tr>
              <a:tr h="1476148">
                <a:tc>
                  <a:txBody>
                    <a:bodyPr/>
                    <a:lstStyle/>
                    <a:p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Whole</a:t>
                      </a:r>
                    </a:p>
                    <a:p>
                      <a:r>
                        <a:rPr lang="en-US" sz="2400" dirty="0"/>
                        <a:t>No Starting Number</a:t>
                      </a:r>
                    </a:p>
                    <a:p>
                      <a:r>
                        <a:rPr lang="en-US" sz="2400" dirty="0"/>
                        <a:t>No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Part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80607"/>
                  </a:ext>
                </a:extLst>
              </a:tr>
              <a:tr h="4261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Multiplication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69419"/>
                  </a:ext>
                </a:extLst>
              </a:tr>
              <a:tr h="19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Total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 of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Groups or Rows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Numbers in each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 or Rows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00249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174785E8-3586-31F3-56E4-068E8704F43E}"/>
              </a:ext>
            </a:extLst>
          </p:cNvPr>
          <p:cNvGrpSpPr/>
          <p:nvPr/>
        </p:nvGrpSpPr>
        <p:grpSpPr>
          <a:xfrm>
            <a:off x="4334517" y="2231051"/>
            <a:ext cx="1371605" cy="1250543"/>
            <a:chOff x="4334517" y="2231051"/>
            <a:chExt cx="1371605" cy="125054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43C7B7-EF1F-058F-0BC2-BFC3B52C1A59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E05E16-6594-38BD-D17B-5FA9509E221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C325C53-9D61-98BD-104B-550538902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082622F-A058-4355-036B-C59C42CE9E00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6417EFB-5F42-8BFC-F6B8-83196F119F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929819-6766-06E3-F66D-210BE1EB317F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F7B5D0E-A13A-8FD7-1C98-070B4CD04C3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5D561E71-FED3-BD2A-57C0-7E3C066EBEDC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8C854C0F-9007-124C-3ED4-699709ED7DA5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205336E6-A02B-C966-2F0B-8980AA9B907C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125848B-960A-CE52-500F-D9D08686CFA4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DF3EFE-AF17-01A8-F94D-15AD3FD9C726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EC5961-0148-FBC0-3BCE-DDC47135428E}"/>
              </a:ext>
            </a:extLst>
          </p:cNvPr>
          <p:cNvGrpSpPr/>
          <p:nvPr/>
        </p:nvGrpSpPr>
        <p:grpSpPr>
          <a:xfrm>
            <a:off x="9549430" y="2155039"/>
            <a:ext cx="1371605" cy="1250543"/>
            <a:chOff x="4334517" y="2231051"/>
            <a:chExt cx="1371605" cy="125054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4A9377-15F4-1E14-8CD8-FC74ED155A3C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61E90B-D32D-9F88-7881-16B51AA683B2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072979-CB93-8D6C-6BDE-6C68BA72B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3A1A994-090B-196A-65BA-677F320F607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2B7D673-7096-0D91-489E-8C777C194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3888DC9-30FB-1DE4-F8AE-29A36FB58CF5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98A7937-40B8-AB69-0245-C3B4799C463A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72BE713-54C6-20F0-64C9-BE7D6E065BC4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9E7C9F4-E785-FF73-15EF-7AD63F48000D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36F8849-BF2B-90BC-8297-604A38A3BFBB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D15A9A1-85B1-C2FD-2FFD-7002F6799E2B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A6583E1-1EBC-B4AD-7FA5-99C18243EF8D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596516-73EC-495B-F2B6-D200C838C252}"/>
              </a:ext>
            </a:extLst>
          </p:cNvPr>
          <p:cNvGrpSpPr/>
          <p:nvPr/>
        </p:nvGrpSpPr>
        <p:grpSpPr>
          <a:xfrm>
            <a:off x="4326632" y="4443369"/>
            <a:ext cx="1371605" cy="1250543"/>
            <a:chOff x="4334517" y="2231051"/>
            <a:chExt cx="1371605" cy="125054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6E2735-C52D-AE27-B2C3-BBE13B8CD69A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E850EA-863E-9778-016A-6F98457571BD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340CDE5-A7C1-7B99-F826-805B320C3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5050D4F-BBC8-2202-5508-FA4CA47ECF8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0224896-526F-4D0B-CDBA-FC9437F95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A95CB7C-6067-EECF-D31F-F4D02DA10A9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9446BFA-03E3-0981-6CD9-E537F1C9010C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8E3EADBC-BE45-0662-4EA6-DA2F8CEEC945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43F6613-B7E7-62F4-3B33-5CDDEE2C5B5B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7B100218-18BF-CEF3-6FE9-2E7A2415E1DD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97503B9D-AA77-8CC0-ED53-1D90EAB879DE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D241230-C929-CA1D-6C94-7588EEE95031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E42587-70CD-C135-05E7-7AF213D6DC72}"/>
              </a:ext>
            </a:extLst>
          </p:cNvPr>
          <p:cNvGrpSpPr/>
          <p:nvPr/>
        </p:nvGrpSpPr>
        <p:grpSpPr>
          <a:xfrm>
            <a:off x="9541545" y="4501081"/>
            <a:ext cx="1371605" cy="1250543"/>
            <a:chOff x="4334517" y="2231051"/>
            <a:chExt cx="1371605" cy="125054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328614-CA5C-0D81-B10F-6F628D4D255B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B4DA51-91D2-991B-E6CA-244B5D6EEB2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5AAE3B9-FD65-12B3-2E11-6DD0767F6C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649B35C-4C47-1EB7-C3BC-5F46EB1CDFB5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390561-2EAC-2172-D7DD-AF249E362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8AEA31E-7C6E-95F1-BD1C-7EB35B2136A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29683FF8-7B55-9DB6-3025-BA3170B142E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D7D921D6-C500-0824-19D9-1BF24DA1BE3A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69FEB29E-FDC4-5885-9AE5-AA9387A20402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E3169DBD-BBF5-BFA3-855B-DD36F9209CE2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C03297CF-061D-2225-39E5-7D0E25AD3198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8A9D12BB-55B8-EE4D-EAEF-8475743547CB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536812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E5950-1786-7B60-70DE-900E13D7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1AF9-9199-6908-532C-228BD90D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18" y="457200"/>
            <a:ext cx="3932237" cy="16002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 can be tricky…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83220-02BC-BC2F-F0D1-A7AD2E204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318" y="3141406"/>
            <a:ext cx="3932237" cy="2727581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…but not if you use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B9A2BFB-BC47-C15B-D033-0EBAC44ADC3A}"/>
              </a:ext>
            </a:extLst>
          </p:cNvPr>
          <p:cNvSpPr/>
          <p:nvPr/>
        </p:nvSpPr>
        <p:spPr>
          <a:xfrm>
            <a:off x="2168007" y="3259396"/>
            <a:ext cx="2477729" cy="16813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77E0E6B1-E3B6-61F7-BF98-970B3AE12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6" y="1490754"/>
            <a:ext cx="7365333" cy="38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4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18" y="457200"/>
            <a:ext cx="3932237" cy="16002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 can be tricky…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318" y="3141406"/>
            <a:ext cx="3932237" cy="2727581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…but not if you use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7D16587-20CD-14DE-EA1B-F7B9C0DA1C32}"/>
              </a:ext>
            </a:extLst>
          </p:cNvPr>
          <p:cNvSpPr/>
          <p:nvPr/>
        </p:nvSpPr>
        <p:spPr>
          <a:xfrm>
            <a:off x="2168007" y="3259396"/>
            <a:ext cx="2477729" cy="16813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E9CEA7D2-D994-1FC0-1F35-AA22B8C23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6" y="1490754"/>
            <a:ext cx="7365333" cy="38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998"/>
            <a:ext cx="3932237" cy="1600200"/>
          </a:xfrm>
        </p:spPr>
        <p:txBody>
          <a:bodyPr/>
          <a:lstStyle/>
          <a:p>
            <a:r>
              <a:rPr lang="en-US" b="1" dirty="0"/>
              <a:t>No! Not the Chicken!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b="1" dirty="0"/>
              <a:t>K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u="sng" dirty="0"/>
              <a:t>What information do I </a:t>
            </a:r>
            <a:r>
              <a:rPr lang="en-US" altLang="en-US" sz="3200" b="1" u="sng" dirty="0"/>
              <a:t>K</a:t>
            </a:r>
            <a:r>
              <a:rPr lang="en-US" altLang="en-US" sz="3200" u="sng" dirty="0"/>
              <a:t>now?</a:t>
            </a:r>
            <a:r>
              <a:rPr lang="en-US" altLang="en-US" sz="3200" dirty="0"/>
              <a:t>”</a:t>
            </a:r>
          </a:p>
          <a:p>
            <a:pPr eaLnBrk="1" hangingPunct="1"/>
            <a:r>
              <a:rPr lang="en-US" altLang="en-US" sz="4400" b="1" dirty="0"/>
              <a:t>F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u="sng" dirty="0"/>
              <a:t>What am I trying to </a:t>
            </a:r>
            <a:r>
              <a:rPr lang="en-US" altLang="en-US" sz="3200" b="1" u="sng" dirty="0"/>
              <a:t>F</a:t>
            </a:r>
            <a:r>
              <a:rPr lang="en-US" altLang="en-US" sz="3200" u="sng" dirty="0"/>
              <a:t>ind out?</a:t>
            </a:r>
            <a:r>
              <a:rPr lang="en-US" altLang="en-US" sz="3200" dirty="0"/>
              <a:t>”</a:t>
            </a:r>
          </a:p>
          <a:p>
            <a:pPr eaLnBrk="1" hangingPunct="1"/>
            <a:r>
              <a:rPr lang="en-US" altLang="en-US" sz="4400" b="1" dirty="0"/>
              <a:t>C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b="1" u="sng" dirty="0"/>
              <a:t>C</a:t>
            </a:r>
            <a:r>
              <a:rPr lang="en-US" altLang="en-US" sz="3200" u="sng" dirty="0"/>
              <a:t>ome up with a plan!</a:t>
            </a:r>
            <a:r>
              <a:rPr lang="en-US" altLang="en-US" sz="3200" dirty="0"/>
              <a:t>” </a:t>
            </a:r>
          </a:p>
          <a:p>
            <a:pPr eaLnBrk="1" hangingPunct="1"/>
            <a:r>
              <a:rPr lang="en-US" altLang="en-US" sz="4400" b="1" dirty="0"/>
              <a:t>S </a:t>
            </a:r>
            <a:r>
              <a:rPr lang="en-US" altLang="en-US" dirty="0"/>
              <a:t>– </a:t>
            </a:r>
            <a:r>
              <a:rPr lang="en-US" altLang="en-US" sz="3200" dirty="0"/>
              <a:t>stands for Use strategy and “</a:t>
            </a:r>
            <a:r>
              <a:rPr lang="en-US" altLang="en-US" sz="3200" b="1" u="sng" dirty="0"/>
              <a:t>S</a:t>
            </a:r>
            <a:r>
              <a:rPr lang="en-US" altLang="en-US" sz="3200" u="sng" dirty="0"/>
              <a:t>olve!</a:t>
            </a:r>
            <a:r>
              <a:rPr lang="en-US" altLang="en-US" sz="3200" dirty="0"/>
              <a:t>”</a:t>
            </a:r>
          </a:p>
        </p:txBody>
      </p:sp>
      <p:pic>
        <p:nvPicPr>
          <p:cNvPr id="7" name="Picture 6" descr="A person wearing a apron and glasses&#10;&#10;Description automatically generated">
            <a:extLst>
              <a:ext uri="{FF2B5EF4-FFF2-40B4-BE49-F238E27FC236}">
                <a16:creationId xmlns:a16="http://schemas.microsoft.com/office/drawing/2014/main" id="{AC00ABCF-07C1-F37B-E83F-9C6636545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r="21420"/>
          <a:stretch/>
        </p:blipFill>
        <p:spPr>
          <a:xfrm>
            <a:off x="1489589" y="1806682"/>
            <a:ext cx="2728452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Read the word problem and think of all the information you are given.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Write down all of the information you have been given that’s necessary to figure out this problem.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634F0-7FFF-D6D7-168B-33CD6610E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903" y="2994225"/>
            <a:ext cx="2838405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K</a:t>
            </a:r>
            <a:r>
              <a:rPr lang="en-US" altLang="en-US" sz="3200" dirty="0"/>
              <a:t> stands for what do I know?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38A13-11EA-F1CD-9AA1-E36548FB022A}"/>
              </a:ext>
            </a:extLst>
          </p:cNvPr>
          <p:cNvSpPr/>
          <p:nvPr/>
        </p:nvSpPr>
        <p:spPr>
          <a:xfrm>
            <a:off x="1048887" y="358884"/>
            <a:ext cx="10094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 = What Information Do I KNOW?</a:t>
            </a:r>
          </a:p>
        </p:txBody>
      </p:sp>
    </p:spTree>
    <p:extLst>
      <p:ext uri="{BB962C8B-B14F-4D97-AF65-F5344CB8AC3E}">
        <p14:creationId xmlns:p14="http://schemas.microsoft.com/office/powerpoint/2010/main" val="407926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84829-BCED-09FF-08E4-36625823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61B0-4239-2AAB-DE79-07E77BD1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Read the word problem again and focus on what they want you to find.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Once you have clarified what they want you to find, you are ready to come up with a plan to solve it.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E07FCE-8DA9-E286-92FA-05356583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215" y="2640121"/>
            <a:ext cx="3417779" cy="3417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A6984-09C4-2B03-55CB-034DD361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b="1" dirty="0"/>
              <a:t>F</a:t>
            </a:r>
            <a:r>
              <a:rPr lang="en-US" altLang="en-US" sz="3200" dirty="0"/>
              <a:t> stands for what do I need to FIND?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04EC3-2964-8DB4-C9FF-81AA2547E6D5}"/>
              </a:ext>
            </a:extLst>
          </p:cNvPr>
          <p:cNvSpPr/>
          <p:nvPr/>
        </p:nvSpPr>
        <p:spPr>
          <a:xfrm>
            <a:off x="1769826" y="358884"/>
            <a:ext cx="865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 = What Do I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NEED TO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FIND?</a:t>
            </a:r>
          </a:p>
        </p:txBody>
      </p:sp>
    </p:spTree>
    <p:extLst>
      <p:ext uri="{BB962C8B-B14F-4D97-AF65-F5344CB8AC3E}">
        <p14:creationId xmlns:p14="http://schemas.microsoft.com/office/powerpoint/2010/main" val="11378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2E2A-ED5F-40E3-F7B4-C01F99A3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9F76-A043-64F3-C275-6B99A8616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What </a:t>
            </a:r>
            <a:r>
              <a:rPr lang="en-US" sz="3400" b="1" u="sng" dirty="0"/>
              <a:t>operation</a:t>
            </a:r>
            <a:r>
              <a:rPr lang="en-US" sz="3400" b="1" dirty="0"/>
              <a:t> </a:t>
            </a:r>
            <a:r>
              <a:rPr lang="en-US" sz="3400" dirty="0"/>
              <a:t>will I </a:t>
            </a:r>
            <a:r>
              <a:rPr lang="en-US" sz="3400" i="1" dirty="0"/>
              <a:t>need</a:t>
            </a:r>
            <a:r>
              <a:rPr lang="en-US" sz="3400" dirty="0"/>
              <a:t> to use?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dirty="0"/>
              <a:t>addition, subtraction, division, multiplication,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dirty="0"/>
              <a:t>ordering, comparing, and/or estimating …?</a:t>
            </a:r>
          </a:p>
          <a:p>
            <a:pPr eaLnBrk="1" hangingPunct="1">
              <a:buFontTx/>
              <a:buNone/>
              <a:defRPr/>
            </a:pPr>
            <a:endParaRPr lang="en-US" sz="1000" dirty="0"/>
          </a:p>
          <a:p>
            <a:pPr eaLnBrk="1" hangingPunct="1">
              <a:buFontTx/>
              <a:buNone/>
              <a:defRPr/>
            </a:pPr>
            <a:r>
              <a:rPr lang="en-US" sz="3400" dirty="0"/>
              <a:t>Imagine the word problem, picture the actions, and visualize what is happening!</a:t>
            </a:r>
          </a:p>
        </p:txBody>
      </p:sp>
      <p:pic>
        <p:nvPicPr>
          <p:cNvPr id="10" name="Picture 9" descr="A green and orange number&#10;&#10;Description automatically generated">
            <a:extLst>
              <a:ext uri="{FF2B5EF4-FFF2-40B4-BE49-F238E27FC236}">
                <a16:creationId xmlns:a16="http://schemas.microsoft.com/office/drawing/2014/main" id="{FE9468AB-8AF2-71BF-0EA8-8BCEA2AB7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3598380"/>
            <a:ext cx="3782988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E759E-2F57-88FE-DAD5-D02E97D3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785904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PLAN</a:t>
            </a:r>
            <a:r>
              <a:rPr lang="en-US" altLang="en-US" sz="3200" dirty="0"/>
              <a:t> you come up with must have</a:t>
            </a:r>
            <a:br>
              <a:rPr lang="en-US" altLang="en-US" sz="3200" dirty="0"/>
            </a:br>
            <a:r>
              <a:rPr lang="en-US" altLang="en-US" sz="3200" b="1" dirty="0"/>
              <a:t>two parts!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987BF-98AD-0279-66DE-7B2B25C97349}"/>
              </a:ext>
            </a:extLst>
          </p:cNvPr>
          <p:cNvSpPr/>
          <p:nvPr/>
        </p:nvSpPr>
        <p:spPr>
          <a:xfrm>
            <a:off x="3669207" y="358884"/>
            <a:ext cx="6290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Come Up With a Plan</a:t>
            </a:r>
          </a:p>
        </p:txBody>
      </p:sp>
      <p:pic>
        <p:nvPicPr>
          <p:cNvPr id="5" name="Picture 4" descr="A person holding a pencil&#10;&#10;Description automatically generated">
            <a:extLst>
              <a:ext uri="{FF2B5EF4-FFF2-40B4-BE49-F238E27FC236}">
                <a16:creationId xmlns:a16="http://schemas.microsoft.com/office/drawing/2014/main" id="{5D44AAF5-FA26-6279-B0BF-7714606A9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37" y="4902244"/>
            <a:ext cx="2299829" cy="1534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C707A8-9053-688D-200F-B961E956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FF39-6015-16B7-535A-D6A2F0F9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635F33-9C8E-C747-237C-80092277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F5B21-EB9D-CE06-467E-0DA622EEC95C}"/>
              </a:ext>
            </a:extLst>
          </p:cNvPr>
          <p:cNvSpPr/>
          <p:nvPr/>
        </p:nvSpPr>
        <p:spPr>
          <a:xfrm>
            <a:off x="2685316" y="391548"/>
            <a:ext cx="8095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Operations – Key Situations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9BAB67-94D3-8D50-FAFB-74E3F25E2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938774"/>
              </p:ext>
            </p:extLst>
          </p:nvPr>
        </p:nvGraphicFramePr>
        <p:xfrm>
          <a:off x="634092" y="1624243"/>
          <a:ext cx="10923816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1908">
                  <a:extLst>
                    <a:ext uri="{9D8B030D-6E8A-4147-A177-3AD203B41FA5}">
                      <a16:colId xmlns:a16="http://schemas.microsoft.com/office/drawing/2014/main" val="2537890931"/>
                    </a:ext>
                  </a:extLst>
                </a:gridCol>
                <a:gridCol w="5461908">
                  <a:extLst>
                    <a:ext uri="{9D8B030D-6E8A-4147-A177-3AD203B41FA5}">
                      <a16:colId xmlns:a16="http://schemas.microsoft.com/office/drawing/2014/main" val="2161687239"/>
                    </a:ext>
                  </a:extLst>
                </a:gridCol>
              </a:tblGrid>
              <a:tr h="4375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Subtraction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58133"/>
                  </a:ext>
                </a:extLst>
              </a:tr>
              <a:tr h="1476148">
                <a:tc>
                  <a:txBody>
                    <a:bodyPr/>
                    <a:lstStyle/>
                    <a:p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Whole</a:t>
                      </a:r>
                    </a:p>
                    <a:p>
                      <a:r>
                        <a:rPr lang="en-US" sz="2400" dirty="0"/>
                        <a:t>No Starting Number</a:t>
                      </a:r>
                    </a:p>
                    <a:p>
                      <a:r>
                        <a:rPr lang="en-US" sz="2400" dirty="0"/>
                        <a:t>No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Part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80607"/>
                  </a:ext>
                </a:extLst>
              </a:tr>
              <a:tr h="4261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Multiplication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69419"/>
                  </a:ext>
                </a:extLst>
              </a:tr>
              <a:tr h="19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Total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 of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Groups or Rows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Numbers in each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 or Rows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00249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174785E8-3586-31F3-56E4-068E8704F43E}"/>
              </a:ext>
            </a:extLst>
          </p:cNvPr>
          <p:cNvGrpSpPr/>
          <p:nvPr/>
        </p:nvGrpSpPr>
        <p:grpSpPr>
          <a:xfrm>
            <a:off x="4334517" y="2231051"/>
            <a:ext cx="1371605" cy="1250543"/>
            <a:chOff x="4334517" y="2231051"/>
            <a:chExt cx="1371605" cy="125054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43C7B7-EF1F-058F-0BC2-BFC3B52C1A59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E05E16-6594-38BD-D17B-5FA9509E221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C325C53-9D61-98BD-104B-550538902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082622F-A058-4355-036B-C59C42CE9E00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6417EFB-5F42-8BFC-F6B8-83196F119F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929819-6766-06E3-F66D-210BE1EB317F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F7B5D0E-A13A-8FD7-1C98-070B4CD04C3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5D561E71-FED3-BD2A-57C0-7E3C066EBEDC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8C854C0F-9007-124C-3ED4-699709ED7DA5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205336E6-A02B-C966-2F0B-8980AA9B907C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125848B-960A-CE52-500F-D9D08686CFA4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DF3EFE-AF17-01A8-F94D-15AD3FD9C726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EC5961-0148-FBC0-3BCE-DDC47135428E}"/>
              </a:ext>
            </a:extLst>
          </p:cNvPr>
          <p:cNvGrpSpPr/>
          <p:nvPr/>
        </p:nvGrpSpPr>
        <p:grpSpPr>
          <a:xfrm>
            <a:off x="9549430" y="2155039"/>
            <a:ext cx="1371605" cy="1250543"/>
            <a:chOff x="4334517" y="2231051"/>
            <a:chExt cx="1371605" cy="125054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4A9377-15F4-1E14-8CD8-FC74ED155A3C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61E90B-D32D-9F88-7881-16B51AA683B2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072979-CB93-8D6C-6BDE-6C68BA72B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3A1A994-090B-196A-65BA-677F320F607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2B7D673-7096-0D91-489E-8C777C194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3888DC9-30FB-1DE4-F8AE-29A36FB58CF5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98A7937-40B8-AB69-0245-C3B4799C463A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72BE713-54C6-20F0-64C9-BE7D6E065BC4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9E7C9F4-E785-FF73-15EF-7AD63F48000D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36F8849-BF2B-90BC-8297-604A38A3BFBB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D15A9A1-85B1-C2FD-2FFD-7002F6799E2B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A6583E1-1EBC-B4AD-7FA5-99C18243EF8D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596516-73EC-495B-F2B6-D200C838C252}"/>
              </a:ext>
            </a:extLst>
          </p:cNvPr>
          <p:cNvGrpSpPr/>
          <p:nvPr/>
        </p:nvGrpSpPr>
        <p:grpSpPr>
          <a:xfrm>
            <a:off x="4326632" y="4443369"/>
            <a:ext cx="1371605" cy="1250543"/>
            <a:chOff x="4334517" y="2231051"/>
            <a:chExt cx="1371605" cy="125054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6E2735-C52D-AE27-B2C3-BBE13B8CD69A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E850EA-863E-9778-016A-6F98457571BD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340CDE5-A7C1-7B99-F826-805B320C3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5050D4F-BBC8-2202-5508-FA4CA47ECF8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0224896-526F-4D0B-CDBA-FC9437F95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A95CB7C-6067-EECF-D31F-F4D02DA10A9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9446BFA-03E3-0981-6CD9-E537F1C9010C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8E3EADBC-BE45-0662-4EA6-DA2F8CEEC945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43F6613-B7E7-62F4-3B33-5CDDEE2C5B5B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7B100218-18BF-CEF3-6FE9-2E7A2415E1DD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97503B9D-AA77-8CC0-ED53-1D90EAB879DE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D241230-C929-CA1D-6C94-7588EEE95031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E42587-70CD-C135-05E7-7AF213D6DC72}"/>
              </a:ext>
            </a:extLst>
          </p:cNvPr>
          <p:cNvGrpSpPr/>
          <p:nvPr/>
        </p:nvGrpSpPr>
        <p:grpSpPr>
          <a:xfrm>
            <a:off x="9541545" y="4501081"/>
            <a:ext cx="1371605" cy="1250543"/>
            <a:chOff x="4334517" y="2231051"/>
            <a:chExt cx="1371605" cy="125054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328614-CA5C-0D81-B10F-6F628D4D255B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B4DA51-91D2-991B-E6CA-244B5D6EEB2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5AAE3B9-FD65-12B3-2E11-6DD0767F6C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649B35C-4C47-1EB7-C3BC-5F46EB1CDFB5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390561-2EAC-2172-D7DD-AF249E362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8AEA31E-7C6E-95F1-BD1C-7EB35B2136A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29683FF8-7B55-9DB6-3025-BA3170B142E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D7D921D6-C500-0824-19D9-1BF24DA1BE3A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69FEB29E-FDC4-5885-9AE5-AA9387A20402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E3169DBD-BBF5-BFA3-855B-DD36F9209CE2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C03297CF-061D-2225-39E5-7D0E25AD3198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8A9D12BB-55B8-EE4D-EAEF-8475743547CB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484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07A59-5B48-FC8E-0C7F-3D97B7025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EFEA3-545C-9F20-A274-6FD61632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28081"/>
            <a:ext cx="6172200" cy="4513723"/>
          </a:xfrm>
        </p:spPr>
        <p:txBody>
          <a:bodyPr>
            <a:normAutofit/>
          </a:bodyPr>
          <a:lstStyle/>
          <a:p>
            <a:pPr marL="625475" indent="-625475" eaLnBrk="1" hangingPunct="1">
              <a:buFont typeface="+mj-lt"/>
              <a:buAutoNum type="arabicPeriod" startAt="2"/>
              <a:defRPr/>
            </a:pPr>
            <a:r>
              <a:rPr lang="en-US" sz="3400" dirty="0"/>
              <a:t>What </a:t>
            </a:r>
            <a:r>
              <a:rPr lang="en-US" sz="3400" b="1" u="sng" dirty="0"/>
              <a:t>problem solving</a:t>
            </a:r>
            <a:r>
              <a:rPr lang="en-US" sz="3400" u="sng" dirty="0"/>
              <a:t> </a:t>
            </a:r>
            <a:r>
              <a:rPr lang="en-US" sz="3400" b="1" u="sng" dirty="0"/>
              <a:t>strategy</a:t>
            </a:r>
            <a:r>
              <a:rPr lang="en-US" sz="3400" b="1" dirty="0"/>
              <a:t> </a:t>
            </a:r>
            <a:r>
              <a:rPr lang="en-US" sz="3400" dirty="0"/>
              <a:t>will I </a:t>
            </a:r>
            <a:r>
              <a:rPr lang="en-US" sz="3400" i="1" dirty="0"/>
              <a:t>choose </a:t>
            </a:r>
            <a:r>
              <a:rPr lang="en-US" sz="3400" dirty="0"/>
              <a:t>to use?</a:t>
            </a:r>
          </a:p>
          <a:p>
            <a:pPr marL="625475" indent="-625475" eaLnBrk="1" hangingPunct="1">
              <a:buFont typeface="+mj-lt"/>
              <a:buAutoNum type="arabicPeriod" startAt="2"/>
              <a:defRPr/>
            </a:pPr>
            <a:endParaRPr lang="en-US" sz="3400" dirty="0"/>
          </a:p>
          <a:p>
            <a:pPr marL="0" indent="0" eaLnBrk="1" hangingPunct="1">
              <a:buNone/>
              <a:defRPr/>
            </a:pPr>
            <a:r>
              <a:rPr lang="en-US" sz="3400" dirty="0"/>
              <a:t>What do I need to answer the question?</a:t>
            </a:r>
          </a:p>
        </p:txBody>
      </p:sp>
      <p:pic>
        <p:nvPicPr>
          <p:cNvPr id="10" name="Picture 9" descr="A green and orange number&#10;&#10;Description automatically generated">
            <a:extLst>
              <a:ext uri="{FF2B5EF4-FFF2-40B4-BE49-F238E27FC236}">
                <a16:creationId xmlns:a16="http://schemas.microsoft.com/office/drawing/2014/main" id="{494D99CC-D10A-CFF4-DF50-45D2680F8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994225"/>
            <a:ext cx="3782988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65E4F-3844-2CE6-18A4-21097E24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PLAN</a:t>
            </a:r>
            <a:r>
              <a:rPr lang="en-US" altLang="en-US" sz="3200" dirty="0"/>
              <a:t> you come up with must have</a:t>
            </a:r>
            <a:br>
              <a:rPr lang="en-US" altLang="en-US" sz="3200" dirty="0"/>
            </a:br>
            <a:r>
              <a:rPr lang="en-US" altLang="en-US" sz="3200" b="1" dirty="0"/>
              <a:t>two parts!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07AC3-2CC1-CB68-C21D-21BDF4E704C3}"/>
              </a:ext>
            </a:extLst>
          </p:cNvPr>
          <p:cNvSpPr/>
          <p:nvPr/>
        </p:nvSpPr>
        <p:spPr>
          <a:xfrm>
            <a:off x="3587565" y="470695"/>
            <a:ext cx="6290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Come Up With a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02560-81DF-85F7-79E9-8716F8032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1885</Words>
  <Application>Microsoft Office PowerPoint</Application>
  <PresentationFormat>Widescreen</PresentationFormat>
  <Paragraphs>457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Calibri Light (Headings)</vt:lpstr>
      <vt:lpstr>Comic Sans MS</vt:lpstr>
      <vt:lpstr>IXL Verdana</vt:lpstr>
      <vt:lpstr>Office Theme</vt:lpstr>
      <vt:lpstr>PowerPoint Presentation</vt:lpstr>
      <vt:lpstr>What is math problem-solving?</vt:lpstr>
      <vt:lpstr>Problem-Solving can be tricky…</vt:lpstr>
      <vt:lpstr>No! Not the Chicken!</vt:lpstr>
      <vt:lpstr>The K stands for what do I know? </vt:lpstr>
      <vt:lpstr>The F stands for what do I need to FIND? </vt:lpstr>
      <vt:lpstr>The PLAN you come up with must have two parts!</vt:lpstr>
      <vt:lpstr>PowerPoint Presentation</vt:lpstr>
      <vt:lpstr>The PLAN you come up with must have two parts!</vt:lpstr>
      <vt:lpstr>PowerPoint Presentation</vt:lpstr>
      <vt:lpstr>The S stands for SOLVE? </vt:lpstr>
      <vt:lpstr>Let’s try it!</vt:lpstr>
      <vt:lpstr>STEP ONE:</vt:lpstr>
      <vt:lpstr>PowerPoint Presentation</vt:lpstr>
      <vt:lpstr>STEP TWO:</vt:lpstr>
      <vt:lpstr>PowerPoint Presentation</vt:lpstr>
      <vt:lpstr>STEP THREE:</vt:lpstr>
      <vt:lpstr>PowerPoint Presentation</vt:lpstr>
      <vt:lpstr>STEP FOUR:</vt:lpstr>
      <vt:lpstr>PowerPoint Presentation</vt:lpstr>
      <vt:lpstr>The answer is Paul received 44 postcards</vt:lpstr>
      <vt:lpstr>Now it’s your turn!</vt:lpstr>
      <vt:lpstr>PowerPoint Presentation</vt:lpstr>
      <vt:lpstr>PowerPoint Presentation</vt:lpstr>
      <vt:lpstr>Problem-Solving can be tricky…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Ursula Cobbs-Horton</dc:creator>
  <cp:lastModifiedBy>Ursula Cobbs-Horton</cp:lastModifiedBy>
  <cp:revision>9</cp:revision>
  <dcterms:created xsi:type="dcterms:W3CDTF">2024-01-22T15:57:09Z</dcterms:created>
  <dcterms:modified xsi:type="dcterms:W3CDTF">2024-04-02T22:26:11Z</dcterms:modified>
</cp:coreProperties>
</file>