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77" r:id="rId8"/>
    <p:sldId id="275" r:id="rId9"/>
    <p:sldId id="276" r:id="rId10"/>
    <p:sldId id="261" r:id="rId11"/>
    <p:sldId id="286" r:id="rId12"/>
    <p:sldId id="262" r:id="rId13"/>
    <p:sldId id="263" r:id="rId14"/>
    <p:sldId id="264" r:id="rId15"/>
    <p:sldId id="282" r:id="rId16"/>
    <p:sldId id="279" r:id="rId17"/>
    <p:sldId id="283" r:id="rId18"/>
    <p:sldId id="280" r:id="rId19"/>
    <p:sldId id="285" r:id="rId20"/>
    <p:sldId id="284" r:id="rId21"/>
    <p:sldId id="287" r:id="rId22"/>
    <p:sldId id="267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B6184-5EEB-74BC-DD05-CD9171DAF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3211F-958B-2CE4-0440-BF536E498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2540-22DF-224C-4D2A-A06060F5A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FA02E-0E60-B087-6607-F618D5B9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326B7-97EA-CA47-B2DD-17B46695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7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896B-CB93-FEFA-E544-F2340246E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1ABB2-7304-DF55-8AB3-B5320E393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0F3A2-609F-CA62-BBEE-C59D3962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43B57-C218-4004-426F-54FC945C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C244F-D457-2186-2545-DBC4E6FD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0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F3F2FF-14B0-9588-B083-811548660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7302C-62E0-BF55-94F2-4080D6B31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E9EA3-7F5D-992A-C121-8AEFF60E1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CCA49-B82E-D07F-1D57-4C748961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A23AB-7692-FC93-F9D9-1865278A7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53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C74D6-4C7E-31F9-DCCA-EA2796393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DADA2-431C-15E1-6385-C744D2491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BFE5-B305-3BFC-CB38-CFA9CFED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52FE5-763B-CD28-A138-23C43B6DD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37B8A-7E24-6A2C-BB45-FF828586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1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85F98-8154-9163-EA7C-DC94290F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EE526-6562-D846-B747-C1F4AFC30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9E33F-F8BD-20CC-8109-1CDA00722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0F52F-CAA3-9C8D-BCF0-E9A46F9A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A4DBB-3227-421D-A26F-130B603E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7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C5496-18C1-62DC-B3C6-C7570670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7E983-D461-FC41-2EB3-143B0C577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6DFF2A-B99C-9214-4898-2CB2DEDD2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F11CD-1A17-A63E-0C43-8CC16E09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BB1B0-95E9-2721-A1F3-2502F5146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EDE2-3561-FA7E-3CFC-21E4F5163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2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3904-006A-14CD-89CE-C65E40F47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11D2F-68D2-0F1F-75BF-550C69341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32016-12EC-4E74-8D25-F355BD54C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43BA02-5E4B-39B1-D529-19740A969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580D53-A456-45A2-6EBD-E9162EAE1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FAC5B-981E-ECC8-B37D-2D69BB49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15706-E888-2F5F-234A-24465D7CF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19195-1E69-B6D3-CF8D-AD0B5740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4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9632-5A71-D7E4-B32D-FBCB91CD2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23C3B-D1B7-1C50-0C90-A00BACD59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6106E0-042D-F4F5-CB8E-0419C7DC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2692C2-D0A4-65A7-B31E-49AF934F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6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C31BFB-E74E-D1E7-87DA-029C1D440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22549-5E1A-4DD0-8541-6200E974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0E6D7-499E-E3F1-638D-38341B2D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2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D98CF-992E-0CC5-41FA-281509787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6B8DA-15A2-D6A7-FF71-E5F87728D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46490-AD77-A99F-3F20-1780F4850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59979-2B5E-F8AE-2F32-E46F565B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F3C03-E18A-8D04-CA3C-498A0CD07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BAF92-6E88-B414-7D28-CA106D4F4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3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5E1B-11EE-B5B6-2C17-F91B360BD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DE1ECA-D861-8180-0543-5F2F0F657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A67C66-E88C-2263-3A9C-2C07F0994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3C303C-E617-4264-3D1B-34A4C3496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6F7F0-B254-4FFD-97A7-B93E32D3C2C4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36291-3070-89D8-3742-CA3FC438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EFAB4-A383-6155-E658-B888AF894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51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5CA92D-8E89-D64F-218D-351EF80E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A702D-7591-559F-0D8B-4686F3097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D210-2694-B517-6FAE-D2D137F73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6F7F0-B254-4FFD-97A7-B93E32D3C2C4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38956-B678-006C-C81F-E680352F2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6CC1D-A5AD-C5E8-1EF4-3A632AA8E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97B9F-FFBE-47AB-8C35-D200C30E8E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5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close-up of wooden letters&#10;&#10;Description automatically generated">
            <a:extLst>
              <a:ext uri="{FF2B5EF4-FFF2-40B4-BE49-F238E27FC236}">
                <a16:creationId xmlns:a16="http://schemas.microsoft.com/office/drawing/2014/main" id="{91467A97-9412-2D97-B0ED-155E38168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r="3295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99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EE75-DA10-CA43-BE7B-56D9C3AF4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14582"/>
            <a:ext cx="5259387" cy="435671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Make an Organized List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Make a Table / Chart /          T-Chart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Use Estimation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Use Mental Math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Make a Number Line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Find a pattern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Guess and Check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0F240B-734A-0D8A-E589-A70812F00576}"/>
              </a:ext>
            </a:extLst>
          </p:cNvPr>
          <p:cNvSpPr/>
          <p:nvPr/>
        </p:nvSpPr>
        <p:spPr>
          <a:xfrm>
            <a:off x="2865538" y="358884"/>
            <a:ext cx="7832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Problem Solving Strategies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B4AD3-EB80-90E2-2A6A-0A8FD0405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870" y="24245"/>
            <a:ext cx="1682572" cy="1682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96F85-D812-8A8A-55E2-0E54DEB0A892}"/>
              </a:ext>
            </a:extLst>
          </p:cNvPr>
          <p:cNvSpPr txBox="1"/>
          <p:nvPr/>
        </p:nvSpPr>
        <p:spPr>
          <a:xfrm>
            <a:off x="988142" y="1829336"/>
            <a:ext cx="4807974" cy="4656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Act it out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Draw a picture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Solve a Simpler Problem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Use Logical Reasoning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Work Backward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Write an Equation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Write a Number Sentence</a:t>
            </a:r>
          </a:p>
          <a:p>
            <a:pPr marL="457200" indent="-457200" eaLnBrk="1" hangingPunct="1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300" dirty="0"/>
              <a:t>Use an Array</a:t>
            </a:r>
          </a:p>
        </p:txBody>
      </p:sp>
    </p:spTree>
    <p:extLst>
      <p:ext uri="{BB962C8B-B14F-4D97-AF65-F5344CB8AC3E}">
        <p14:creationId xmlns:p14="http://schemas.microsoft.com/office/powerpoint/2010/main" val="2195237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C2C66-ECC0-60F8-0F4C-33029D40D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4FA4B-90D3-385E-C3D3-F63BBD638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64795"/>
            <a:ext cx="6524398" cy="4513723"/>
          </a:xfrm>
        </p:spPr>
        <p:txBody>
          <a:bodyPr>
            <a:normAutofit/>
          </a:bodyPr>
          <a:lstStyle/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Use the plan you decided on.</a:t>
            </a:r>
          </a:p>
          <a:p>
            <a:pPr marL="574675" indent="-566738" eaLnBrk="1" hangingPunct="1">
              <a:buFont typeface="+mj-lt"/>
              <a:buAutoNum type="arabicPeriod"/>
              <a:defRPr/>
            </a:pPr>
            <a:endParaRPr lang="en-US" sz="3400" dirty="0"/>
          </a:p>
          <a:p>
            <a:pPr marL="574675" indent="-566738" eaLnBrk="1" hangingPunct="1">
              <a:buFont typeface="+mj-lt"/>
              <a:buAutoNum type="arabicPeriod"/>
              <a:defRPr/>
            </a:pPr>
            <a:endParaRPr lang="en-US" sz="3400" dirty="0"/>
          </a:p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Draw or write it out and get your answer.  After you get your answer, write your answer out in a complete sentence!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dirty="0"/>
              <a:t> </a:t>
            </a:r>
          </a:p>
          <a:p>
            <a:pPr eaLnBrk="1" hangingPunct="1">
              <a:buFontTx/>
              <a:buNone/>
              <a:defRPr/>
            </a:pPr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FB6CB5-F8ED-A54B-C889-F5334AF24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215" y="2640121"/>
            <a:ext cx="3417779" cy="3417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64177E-851C-1552-8482-EADD8AD6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7" y="1394025"/>
            <a:ext cx="3932237" cy="1600200"/>
          </a:xfrm>
        </p:spPr>
        <p:txBody>
          <a:bodyPr/>
          <a:lstStyle/>
          <a:p>
            <a:pPr algn="ctr"/>
            <a:r>
              <a:rPr lang="en-US" altLang="en-US" sz="3200" dirty="0"/>
              <a:t>The </a:t>
            </a:r>
            <a:r>
              <a:rPr lang="en-US" altLang="en-US" sz="3200" b="1" dirty="0"/>
              <a:t>S</a:t>
            </a:r>
            <a:r>
              <a:rPr lang="en-US" altLang="en-US" sz="3200" dirty="0"/>
              <a:t> stands for </a:t>
            </a:r>
            <a:r>
              <a:rPr lang="en-US" altLang="en-US" sz="3200" b="1" dirty="0"/>
              <a:t>SOLVE</a:t>
            </a:r>
            <a:r>
              <a:rPr lang="en-US" altLang="en-US" sz="3200" dirty="0"/>
              <a:t>?</a:t>
            </a:r>
            <a:br>
              <a:rPr lang="en-US" altLang="en-US" sz="3200" dirty="0"/>
            </a:b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ED69DF-8564-8EE3-DC85-7B790516535A}"/>
              </a:ext>
            </a:extLst>
          </p:cNvPr>
          <p:cNvSpPr/>
          <p:nvPr/>
        </p:nvSpPr>
        <p:spPr>
          <a:xfrm>
            <a:off x="1839525" y="358884"/>
            <a:ext cx="8512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 = Use Your Plan and SOLVE!</a:t>
            </a:r>
          </a:p>
        </p:txBody>
      </p:sp>
    </p:spTree>
    <p:extLst>
      <p:ext uri="{BB962C8B-B14F-4D97-AF65-F5344CB8AC3E}">
        <p14:creationId xmlns:p14="http://schemas.microsoft.com/office/powerpoint/2010/main" val="470577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6BEE-0DE1-2F3A-3E64-90266D4C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75657"/>
          </a:xfrm>
        </p:spPr>
        <p:txBody>
          <a:bodyPr>
            <a:normAutofit/>
          </a:bodyPr>
          <a:lstStyle/>
          <a:p>
            <a:r>
              <a:rPr lang="en-US" sz="6600" b="1" dirty="0"/>
              <a:t>Let’s try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EE75-DA10-CA43-BE7B-56D9C3AF4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269672"/>
            <a:ext cx="6172200" cy="212271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Paul received four postcards from each of his father’s 11 trips. How many postcards did Paul receive from all the 11 trips?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E768A-306E-C0C2-E7DA-03F9F3B0E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1600" dirty="0"/>
          </a:p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sz="3200" b="1" dirty="0"/>
              <a:t>Here’s the problem:</a:t>
            </a:r>
          </a:p>
        </p:txBody>
      </p:sp>
    </p:spTree>
    <p:extLst>
      <p:ext uri="{BB962C8B-B14F-4D97-AF65-F5344CB8AC3E}">
        <p14:creationId xmlns:p14="http://schemas.microsoft.com/office/powerpoint/2010/main" val="496406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6BEE-0DE1-2F3A-3E64-90266D4C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186" y="457200"/>
            <a:ext cx="3122839" cy="930729"/>
          </a:xfrm>
        </p:spPr>
        <p:txBody>
          <a:bodyPr>
            <a:normAutofit/>
          </a:bodyPr>
          <a:lstStyle/>
          <a:p>
            <a:r>
              <a:rPr lang="en-US" sz="4800" b="1" dirty="0"/>
              <a:t>STEP ONE: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EE75-DA10-CA43-BE7B-56D9C3AF4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070" y="3069770"/>
            <a:ext cx="5885317" cy="279127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Paul </a:t>
            </a:r>
            <a:r>
              <a:rPr lang="en-US" altLang="en-US" sz="3200" b="1" u="sng" dirty="0"/>
              <a:t>received four postcards</a:t>
            </a:r>
            <a:r>
              <a:rPr lang="en-US" altLang="en-US" sz="3200" dirty="0"/>
              <a:t> from </a:t>
            </a:r>
            <a:r>
              <a:rPr lang="en-US" altLang="en-US" sz="3200" b="1" u="sng" dirty="0"/>
              <a:t>each of</a:t>
            </a:r>
            <a:r>
              <a:rPr lang="en-US" altLang="en-US" sz="3200" dirty="0"/>
              <a:t> his father’s </a:t>
            </a:r>
            <a:r>
              <a:rPr lang="en-US" altLang="en-US" sz="3200" b="1" u="sng" dirty="0"/>
              <a:t>11 trips</a:t>
            </a:r>
            <a:r>
              <a:rPr lang="en-US" altLang="en-US" sz="3200" dirty="0"/>
              <a:t>. How many postcards did Paul receive from all the 11 trips?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E768A-306E-C0C2-E7DA-03F9F3B0E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altLang="en-US" sz="4000" dirty="0"/>
              <a:t>The first step is “K” or “What do you </a:t>
            </a:r>
            <a:r>
              <a:rPr lang="en-US" altLang="en-US" sz="4000" b="1" u="sng" dirty="0"/>
              <a:t>know</a:t>
            </a:r>
            <a:r>
              <a:rPr lang="en-US" altLang="en-US" sz="4000" dirty="0"/>
              <a:t> and need</a:t>
            </a:r>
            <a:r>
              <a:rPr lang="en-US" altLang="en-US" sz="4000" b="1" dirty="0"/>
              <a:t> </a:t>
            </a:r>
            <a:r>
              <a:rPr lang="en-US" altLang="en-US" sz="4000" dirty="0"/>
              <a:t>to solve the problem?”</a:t>
            </a:r>
            <a:endParaRPr lang="en-US" sz="4000" dirty="0"/>
          </a:p>
        </p:txBody>
      </p:sp>
      <p:pic>
        <p:nvPicPr>
          <p:cNvPr id="6" name="Picture 5" descr="A white letter in a pink circle&#10;&#10;Description automatically generated">
            <a:extLst>
              <a:ext uri="{FF2B5EF4-FFF2-40B4-BE49-F238E27FC236}">
                <a16:creationId xmlns:a16="http://schemas.microsoft.com/office/drawing/2014/main" id="{C678981A-BE3B-EF89-8405-53DE80FE5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2" y="307408"/>
            <a:ext cx="1360034" cy="13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5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45F8427C-9EDE-0671-A4B6-5226BE9BFD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5152039"/>
              </p:ext>
            </p:extLst>
          </p:nvPr>
        </p:nvGraphicFramePr>
        <p:xfrm>
          <a:off x="1269590" y="282268"/>
          <a:ext cx="9652820" cy="6121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6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do I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know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Received 4 postcards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Each of 11 trips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information from the word problem that is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important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!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record any relevant background knowledge needed for solving a problem (i.e. a square has four sides).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am I trying to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find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out?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the question.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Some questions involve answering more than one question.  Students must record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all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the questions they are solving for!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Come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up with a plan!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Operation-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Strategy-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decide which operation they will use.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choose a problem-solving strategy to use (i.e. draw a picture, write a number sentence, use a number line, etc.)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Use your strategy and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solve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must solve the word problem using the strategy they chose, and come up with an answer. Students must show work!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207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B5B80-C49F-33EE-6570-E448C6050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98F5-624D-C13D-DFA9-24BB28649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186" y="457200"/>
            <a:ext cx="3122839" cy="930729"/>
          </a:xfrm>
        </p:spPr>
        <p:txBody>
          <a:bodyPr>
            <a:normAutofit/>
          </a:bodyPr>
          <a:lstStyle/>
          <a:p>
            <a:r>
              <a:rPr lang="en-US" sz="4800" b="1" dirty="0"/>
              <a:t>STEP TWO: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FBB08-4EF7-1978-BDC4-A6548B81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070" y="3069770"/>
            <a:ext cx="5885317" cy="279127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Paul received four postcards from each of his father’s 11 trips. </a:t>
            </a:r>
            <a:r>
              <a:rPr lang="en-US" altLang="en-US" sz="3200" b="1" u="sng" dirty="0"/>
              <a:t>How many postcards did Paul receive from all the 11 trips</a:t>
            </a:r>
            <a:r>
              <a:rPr lang="en-US" altLang="en-US" sz="3200" b="1" dirty="0"/>
              <a:t>?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ABA54F-89E5-0905-2464-CD2FBA472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altLang="en-US" sz="4000" dirty="0"/>
              <a:t>The next step is “F” or “What am I trying to </a:t>
            </a:r>
            <a:r>
              <a:rPr lang="en-US" altLang="en-US" sz="4000" b="1" u="sng" dirty="0"/>
              <a:t>find</a:t>
            </a:r>
            <a:r>
              <a:rPr lang="en-US" altLang="en-US" sz="4000" b="1" dirty="0"/>
              <a:t> </a:t>
            </a:r>
            <a:r>
              <a:rPr lang="en-US" altLang="en-US" sz="4000" dirty="0"/>
              <a:t>out?”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28A32-7296-2213-3650-3F66444D1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88" y="420745"/>
            <a:ext cx="1133361" cy="113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12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20BFA-D435-F8FB-2E73-F9C404BBD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910E22F-551D-E720-8606-1F0F60F164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497879"/>
              </p:ext>
            </p:extLst>
          </p:nvPr>
        </p:nvGraphicFramePr>
        <p:xfrm>
          <a:off x="1269590" y="282268"/>
          <a:ext cx="9652820" cy="6159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6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do I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know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Received 4 postcards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Each of 11 trips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information from the word problem that is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important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!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record any relevant background knowledge needed for solving a problem (i.e. a square has four sides).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am I trying to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find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out?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How many postcards did Paul receive from all the 11 trips?</a:t>
                      </a:r>
                      <a:endParaRPr lang="en-US" sz="14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the question.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Some questions involve answering more than one question.  Students must record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all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the questions they are solving for!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Come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up with a plan!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Operation-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Strategy- 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decide which operation they will use.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choose a problem-solving strategy to use (i.e. draw a picture, write a number sentence, use a number line, etc.)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Use your strategy and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solve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must solve the word problem using the strategy they chose, and come up with an answer. Students must show work!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599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95F55-873D-4EE5-FC40-0B5CE9E69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3B9B1-9ED3-962B-7552-E421EC54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186" y="457200"/>
            <a:ext cx="3298371" cy="930729"/>
          </a:xfrm>
        </p:spPr>
        <p:txBody>
          <a:bodyPr>
            <a:normAutofit/>
          </a:bodyPr>
          <a:lstStyle/>
          <a:p>
            <a:r>
              <a:rPr lang="en-US" sz="4800" b="1" dirty="0"/>
              <a:t>STEP THREE: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36ADB-6142-2C8E-5610-910054004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070" y="3069770"/>
            <a:ext cx="5885317" cy="279127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Paul received four postcards from each of his father’s 11 trips. </a:t>
            </a:r>
            <a:r>
              <a:rPr lang="en-US" altLang="en-US" sz="3200" b="1" u="sng" dirty="0"/>
              <a:t>How many postcards did Paul receive from the 11 trips</a:t>
            </a:r>
            <a:r>
              <a:rPr lang="en-US" altLang="en-US" sz="3200" b="1" dirty="0"/>
              <a:t>?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4C28A-1ADF-5EF2-34CF-C5661DA9C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altLang="en-US" sz="4000" dirty="0"/>
              <a:t>The next step is “C” or “Come up with a plan!”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07EC7F-4DED-B4E8-C5C3-8C2D6DA18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52" y="307408"/>
            <a:ext cx="1360034" cy="13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4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4484A-1893-4A7C-380E-D314C10F2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A9F23AC-9FC7-A339-A6BF-B9460F320D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58567"/>
              </p:ext>
            </p:extLst>
          </p:nvPr>
        </p:nvGraphicFramePr>
        <p:xfrm>
          <a:off x="1269590" y="282268"/>
          <a:ext cx="9652820" cy="6159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6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do I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know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Received 4 postcards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Each of 11 trips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information from the word problem that is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important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!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record any relevant background knowledge needed for solving a problem (i.e. a square has four sides).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am I trying to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find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out?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How many postcards did Paul receive from the 11 trips?</a:t>
                      </a:r>
                      <a:endParaRPr lang="en-US" sz="14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the question.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Some questions involve answering more than one question.  Students must record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all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the questions they are solving for!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Come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up with a plan!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Operation – Given the Number of rows &amp;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  Number in each row; no total (Multiply)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Strategy – Use an Array or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    number sentence</a:t>
                      </a: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decide which operation they will use.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choose a problem-solving strategy to use (i.e. draw a picture, write a number sentence, use a number line, etc.)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Use your strategy and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solve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must solve the word problem using the strategy they chose, and come up with an answer. Students must show work!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1829696E-2503-4921-2B81-B48515B606AC}"/>
              </a:ext>
            </a:extLst>
          </p:cNvPr>
          <p:cNvGrpSpPr/>
          <p:nvPr/>
        </p:nvGrpSpPr>
        <p:grpSpPr>
          <a:xfrm>
            <a:off x="4526137" y="3778351"/>
            <a:ext cx="1371605" cy="1250543"/>
            <a:chOff x="4334517" y="2231051"/>
            <a:chExt cx="1371605" cy="12505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A27C295-0A86-735E-2E31-7F25E5FC6D72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8AA8872-8B17-2285-B153-4DB884E9B33A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3C2880A-AE86-6570-AF9E-21F1A499A9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31B1BC2-11B6-22CF-5234-0DB8D1AC8AB8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3E194332-5FF1-5083-7B34-6B2C324E39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DF6D1D9-E685-E073-A2DB-0C309EA4FDFF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10E2C285-19CB-13C6-C671-CB5C2954A880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F1F866C8-1129-C622-2969-59DD7774286A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5F7DECDB-A7A1-CBB4-C8E8-696069EC753E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71144A51-6B32-5C97-FC31-3D14D9648BF8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CE96B310-9B55-4CFA-F714-25CB39FA2F31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DB3BFBD-68C1-B6BA-AAE1-9CBB5BF3DEB7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970658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8EE10-3309-39BA-6B7C-8EC412DE9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874AA-0F7D-FAF8-EA12-965C2105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186" y="457200"/>
            <a:ext cx="3298371" cy="930729"/>
          </a:xfrm>
        </p:spPr>
        <p:txBody>
          <a:bodyPr>
            <a:normAutofit/>
          </a:bodyPr>
          <a:lstStyle/>
          <a:p>
            <a:r>
              <a:rPr lang="en-US" sz="4800" b="1" dirty="0"/>
              <a:t>STEP FOUR: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261B5-EB26-BE91-49A0-BE93A3CCA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0070" y="3069770"/>
            <a:ext cx="5885317" cy="279127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Paul received four postcards from each of his father’s 11 trips. </a:t>
            </a:r>
            <a:r>
              <a:rPr lang="en-US" altLang="en-US" sz="3200" b="1" u="sng" dirty="0"/>
              <a:t>How many postcards did Paul receive from the 11 trips</a:t>
            </a:r>
            <a:r>
              <a:rPr lang="en-US" altLang="en-US" sz="3200" b="1" dirty="0"/>
              <a:t>?</a:t>
            </a:r>
            <a:endParaRPr lang="en-U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8AA0A-9D85-735C-54D1-C05B66BBC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altLang="en-US" sz="4000" dirty="0"/>
              <a:t>The next step is “S” or “Solve!”</a:t>
            </a: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0D779-C488-2A73-9602-DBF416BBA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52" y="307408"/>
            <a:ext cx="1360034" cy="13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79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5A58A-27EE-9D09-8EF2-703DD7AD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math problem-solving?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05AFA-7DE4-D3ED-8286-A9120A7B2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altLang="en-US" sz="2200" b="1"/>
              <a:t>Problem solving</a:t>
            </a:r>
            <a:r>
              <a:rPr lang="en-US" altLang="en-US" sz="2200"/>
              <a:t> is when you are presented with a math problem and you have to figure out a way to answer the question that the problem is asking you.</a:t>
            </a:r>
          </a:p>
          <a:p>
            <a:pPr marL="0"/>
            <a:endParaRPr lang="en-US" sz="2200"/>
          </a:p>
          <a:p>
            <a:pPr marL="0"/>
            <a:r>
              <a:rPr lang="en-US" sz="2200"/>
              <a:t>The important thing is to try your best to put yourself in the scenario!</a:t>
            </a:r>
          </a:p>
        </p:txBody>
      </p:sp>
      <p:pic>
        <p:nvPicPr>
          <p:cNvPr id="9" name="Picture 8" descr="A hand holding a light bulb&#10;&#10;Description automatically generated">
            <a:extLst>
              <a:ext uri="{FF2B5EF4-FFF2-40B4-BE49-F238E27FC236}">
                <a16:creationId xmlns:a16="http://schemas.microsoft.com/office/drawing/2014/main" id="{AE67ED56-84E8-2277-3323-10ECDE104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" r="3567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5642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8BF6C-B71F-D982-C774-EA31E8484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BE21735-6D87-CA55-36EF-138A4754D6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029955"/>
              </p:ext>
            </p:extLst>
          </p:nvPr>
        </p:nvGraphicFramePr>
        <p:xfrm>
          <a:off x="1269590" y="282268"/>
          <a:ext cx="9652820" cy="6247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6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K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4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do I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know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Received 4 postcards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Each of 11 trips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information from the word problem that is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important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!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record any relevant background knowledge needed for solving a problem (i.e. a square has four sides).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What am I trying to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find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out?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How many postcards did Paul receive from the 11 trips?</a:t>
                      </a:r>
                      <a:endParaRPr lang="en-US" sz="14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record the question.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Some questions involve answering more than one question.  Students must record </a:t>
                      </a:r>
                      <a:r>
                        <a:rPr lang="en-US" sz="1100" b="1" i="1" u="sng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all</a:t>
                      </a: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the questions they are solving for!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C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41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Come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 up with a plan!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Operation – Given the Number of rows &amp;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  Number in each row; no total (Multiply)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Strategy – Use an Array or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Comic Sans MS"/>
                          <a:ea typeface="Calibri"/>
                          <a:cs typeface="Times New Roman"/>
                        </a:rPr>
                        <a:t>    number sentence</a:t>
                      </a: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In this column, students will decide which operation they will use.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will also choose a problem-solving strategy to use (i.e. draw a picture, write a number sentence, use a number line, etc.)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Use your strategy and </a:t>
                      </a:r>
                      <a:r>
                        <a:rPr lang="en-US" sz="1200" b="1" i="1" dirty="0">
                          <a:latin typeface="Comic Sans MS"/>
                          <a:ea typeface="Calibri"/>
                          <a:cs typeface="Times New Roman"/>
                        </a:rPr>
                        <a:t>solve</a:t>
                      </a:r>
                      <a:r>
                        <a:rPr lang="en-US" sz="1200" dirty="0">
                          <a:latin typeface="Comic Sans MS"/>
                          <a:ea typeface="Calibri"/>
                          <a:cs typeface="Times New Roman"/>
                        </a:rPr>
                        <a:t>!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i="1" dirty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4 x 11 = 44               0 0 0 0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 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Paul received 44                  0 0 0 0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postcards.                       0 0 0 0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latin typeface="Comic Sans MS"/>
                          <a:ea typeface="Calibri"/>
                          <a:cs typeface="Times New Roman"/>
                        </a:rPr>
                        <a:t>                                               0 0 0 0</a:t>
                      </a:r>
                      <a:endParaRPr lang="en-US" sz="1100" i="1" dirty="0"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Students must solve the word problem using the strategy they chose, and come up with an answer. Students must show work!</a:t>
                      </a:r>
                      <a:endParaRPr lang="en-US" sz="1100" dirty="0">
                        <a:highlight>
                          <a:srgbClr val="FFFF00"/>
                        </a:highlight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A251863D-0EDA-B9CF-5D65-2B9B3B848015}"/>
              </a:ext>
            </a:extLst>
          </p:cNvPr>
          <p:cNvGrpSpPr/>
          <p:nvPr/>
        </p:nvGrpSpPr>
        <p:grpSpPr>
          <a:xfrm>
            <a:off x="4526137" y="3778351"/>
            <a:ext cx="1371605" cy="1250543"/>
            <a:chOff x="4334517" y="2231051"/>
            <a:chExt cx="1371605" cy="12505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57D6FF5-760E-5D45-ED4C-DF7BC00F25FF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E783F93-AD92-DB6C-7C76-D4ACF8CD068A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BA437BC-A8A8-51D2-B387-88041CC7F8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579E9FB-C163-1A36-E165-91B384328A05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A014AD9C-AB8F-9E83-BA86-384BE7E898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3756804-C6DA-7407-D06D-939DCE521DE6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E1C1AD6B-E59A-1CE4-B4A6-1523C2950C42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AEF41118-764D-54DB-B3A6-A6F388EC1C6D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BE30A038-F604-C1BB-C972-F798B4FF772B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49DA885C-EB10-25F4-EE1B-CDDB6546BABF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99A29DE6-F72B-3229-7AD9-93A2463A2F91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61492EA-5058-FE19-14B4-406A0CF03A41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85A083-B541-2FB4-24F0-1BBF47506E19}"/>
              </a:ext>
            </a:extLst>
          </p:cNvPr>
          <p:cNvGrpSpPr/>
          <p:nvPr/>
        </p:nvGrpSpPr>
        <p:grpSpPr>
          <a:xfrm>
            <a:off x="6478790" y="3778351"/>
            <a:ext cx="1371605" cy="1250543"/>
            <a:chOff x="4334517" y="2231051"/>
            <a:chExt cx="1371605" cy="12505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9B1FCF7-EF15-D2CE-AB70-1A679BB05EA4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0318185-636C-B15F-CF36-0E397C1C3FEA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CAFE6DC-9284-C9C4-E0D0-4EB60F4264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E179DD3-8BDB-6B34-B4BE-18ED4C89F1FE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52B22002-26CF-F8EE-ED26-AC2589438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EDD274E-655A-ED79-5BC3-60D702039E63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29577598-1C8F-1864-45FC-F6F0036D03C1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8675915F-F002-DA90-9E1F-671F6ECFE2C3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615181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44</a:t>
                    </a:r>
                  </a:p>
                </p:txBody>
              </p:sp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27B5DF1C-B990-3BBA-6AA1-C12619CBE06D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4</a:t>
                    </a:r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7838B408-9C24-DA9A-52E9-8E445A9F443A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615181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11</a:t>
                    </a: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D7E5ED5A-4F22-FAB9-648D-6B72B2BBF994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731C660C-F343-B094-6FF6-6BFA33C6F2EE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</p:grpSp>
          </p:grpSp>
        </p:grpSp>
      </p:grpSp>
      <p:sp>
        <p:nvSpPr>
          <p:cNvPr id="29" name="Right Brace 28">
            <a:extLst>
              <a:ext uri="{FF2B5EF4-FFF2-40B4-BE49-F238E27FC236}">
                <a16:creationId xmlns:a16="http://schemas.microsoft.com/office/drawing/2014/main" id="{6374F719-592C-67E9-C6D6-9DD6C28FE91C}"/>
              </a:ext>
            </a:extLst>
          </p:cNvPr>
          <p:cNvSpPr/>
          <p:nvPr/>
        </p:nvSpPr>
        <p:spPr>
          <a:xfrm>
            <a:off x="8613054" y="4055408"/>
            <a:ext cx="268013" cy="21094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1292C1-FA98-5309-B707-20CADA343068}"/>
              </a:ext>
            </a:extLst>
          </p:cNvPr>
          <p:cNvSpPr txBox="1"/>
          <p:nvPr/>
        </p:nvSpPr>
        <p:spPr>
          <a:xfrm>
            <a:off x="8833452" y="4925451"/>
            <a:ext cx="97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 rows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EE2FCC-3457-AC4D-B1B8-4E36FA945FFE}"/>
              </a:ext>
            </a:extLst>
          </p:cNvPr>
          <p:cNvSpPr txBox="1"/>
          <p:nvPr/>
        </p:nvSpPr>
        <p:spPr>
          <a:xfrm>
            <a:off x="8728640" y="3978000"/>
            <a:ext cx="157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 in each row</a:t>
            </a:r>
          </a:p>
        </p:txBody>
      </p:sp>
    </p:spTree>
    <p:extLst>
      <p:ext uri="{BB962C8B-B14F-4D97-AF65-F5344CB8AC3E}">
        <p14:creationId xmlns:p14="http://schemas.microsoft.com/office/powerpoint/2010/main" val="636947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273951-DF7B-7B3E-D29F-58607C028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74CA2-5DB9-D2B7-D1D3-8C3571EEB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dirty="0"/>
              <a:t>The answer is</a:t>
            </a:r>
            <a:br>
              <a:rPr lang="en-US" sz="4200" b="1" dirty="0"/>
            </a:br>
            <a:r>
              <a:rPr lang="en-US" sz="4200" b="1" i="1" dirty="0"/>
              <a:t>Paul received </a:t>
            </a:r>
            <a:r>
              <a:rPr lang="en-US" sz="4200" b="1" dirty="0"/>
              <a:t>44 postcards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D8452-F604-76A6-B5DD-01E150C83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altLang="en-US" sz="2200" dirty="0"/>
              <a:t>Paul </a:t>
            </a:r>
            <a:r>
              <a:rPr lang="en-US" altLang="en-US" sz="2200" b="1" u="sng" dirty="0"/>
              <a:t>received four postcards</a:t>
            </a:r>
            <a:r>
              <a:rPr lang="en-US" altLang="en-US" sz="2200" dirty="0"/>
              <a:t> from </a:t>
            </a:r>
            <a:r>
              <a:rPr lang="en-US" altLang="en-US" sz="2200" b="1" u="sng" dirty="0"/>
              <a:t>each of</a:t>
            </a:r>
            <a:r>
              <a:rPr lang="en-US" altLang="en-US" sz="2200" dirty="0"/>
              <a:t> his father’s </a:t>
            </a:r>
            <a:r>
              <a:rPr lang="en-US" altLang="en-US" sz="2200" b="1" u="sng" dirty="0"/>
              <a:t>11 trips</a:t>
            </a:r>
            <a:r>
              <a:rPr lang="en-US" altLang="en-US" sz="2200" dirty="0"/>
              <a:t>. How many postcards did Paul receive from all the 11 trips?</a:t>
            </a:r>
          </a:p>
        </p:txBody>
      </p:sp>
      <p:pic>
        <p:nvPicPr>
          <p:cNvPr id="27" name="Picture 26" descr="A group of colorful circles with letters on them&#10;&#10;Description automatically generated">
            <a:extLst>
              <a:ext uri="{FF2B5EF4-FFF2-40B4-BE49-F238E27FC236}">
                <a16:creationId xmlns:a16="http://schemas.microsoft.com/office/drawing/2014/main" id="{68DB714D-C2C5-AA3E-6BC5-9687F4781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9" y="1214670"/>
            <a:ext cx="7740933" cy="40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0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6BEE-0DE1-2F3A-3E64-90266D4C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Now it’s your turn!</a:t>
            </a:r>
          </a:p>
        </p:txBody>
      </p:sp>
      <p:pic>
        <p:nvPicPr>
          <p:cNvPr id="6" name="Content Placeholder 5" descr="A group of colorful circles with letters on them&#10;&#10;Description automatically generated">
            <a:extLst>
              <a:ext uri="{FF2B5EF4-FFF2-40B4-BE49-F238E27FC236}">
                <a16:creationId xmlns:a16="http://schemas.microsoft.com/office/drawing/2014/main" id="{FDDEB65C-8AF1-6EA2-966C-C13CF5B11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799974"/>
            <a:ext cx="6172200" cy="32485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E768A-306E-C0C2-E7DA-03F9F3B0E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185652"/>
            <a:ext cx="3932237" cy="2683336"/>
          </a:xfrm>
        </p:spPr>
        <p:txBody>
          <a:bodyPr>
            <a:noAutofit/>
          </a:bodyPr>
          <a:lstStyle/>
          <a:p>
            <a:r>
              <a:rPr lang="en-US" sz="3200" dirty="0"/>
              <a:t>On Brown’s farm, there are 20 goats and 12 chickens.  How many number of legs of goats and chickens are there?</a:t>
            </a:r>
          </a:p>
        </p:txBody>
      </p:sp>
    </p:spTree>
    <p:extLst>
      <p:ext uri="{BB962C8B-B14F-4D97-AF65-F5344CB8AC3E}">
        <p14:creationId xmlns:p14="http://schemas.microsoft.com/office/powerpoint/2010/main" val="600189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E5950-1786-7B60-70DE-900E13D79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D1AF9-9199-6908-532C-228BD90D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18" y="457200"/>
            <a:ext cx="3932237" cy="16002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Problem-Solving can be tricky…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83220-02BC-BC2F-F0D1-A7AD2E204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318" y="3141406"/>
            <a:ext cx="3932237" cy="2727581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Headings)"/>
              </a:rPr>
              <a:t>…but not if you use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B9A2BFB-BC47-C15B-D033-0EBAC44ADC3A}"/>
              </a:ext>
            </a:extLst>
          </p:cNvPr>
          <p:cNvSpPr/>
          <p:nvPr/>
        </p:nvSpPr>
        <p:spPr>
          <a:xfrm>
            <a:off x="2168007" y="3259396"/>
            <a:ext cx="2477729" cy="16813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colorful circles with letters on them&#10;&#10;Description automatically generated">
            <a:extLst>
              <a:ext uri="{FF2B5EF4-FFF2-40B4-BE49-F238E27FC236}">
                <a16:creationId xmlns:a16="http://schemas.microsoft.com/office/drawing/2014/main" id="{77E0E6B1-E3B6-61F7-BF98-970B3AE12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36" y="1490754"/>
            <a:ext cx="7365333" cy="38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94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6BEE-0DE1-2F3A-3E64-90266D4C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18" y="457200"/>
            <a:ext cx="3932237" cy="16002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Problem-Solving can be tricky…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E768A-306E-C0C2-E7DA-03F9F3B0E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5318" y="3141406"/>
            <a:ext cx="3932237" cy="2727581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 (Headings)"/>
              </a:rPr>
              <a:t>…but not if you use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7D16587-20CD-14DE-EA1B-F7B9C0DA1C32}"/>
              </a:ext>
            </a:extLst>
          </p:cNvPr>
          <p:cNvSpPr/>
          <p:nvPr/>
        </p:nvSpPr>
        <p:spPr>
          <a:xfrm>
            <a:off x="2168007" y="3259396"/>
            <a:ext cx="2477729" cy="16813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colorful circles with letters on them&#10;&#10;Description automatically generated">
            <a:extLst>
              <a:ext uri="{FF2B5EF4-FFF2-40B4-BE49-F238E27FC236}">
                <a16:creationId xmlns:a16="http://schemas.microsoft.com/office/drawing/2014/main" id="{E9CEA7D2-D994-1FC0-1F35-AA22B8C23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36" y="1490754"/>
            <a:ext cx="7365333" cy="38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57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6BEE-0DE1-2F3A-3E64-90266D4C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8998"/>
            <a:ext cx="3932237" cy="1600200"/>
          </a:xfrm>
        </p:spPr>
        <p:txBody>
          <a:bodyPr/>
          <a:lstStyle/>
          <a:p>
            <a:r>
              <a:rPr lang="en-US" b="1" dirty="0"/>
              <a:t>No! Not the Chicken!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EE75-DA10-CA43-BE7B-56D9C3AF4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4400" b="1" dirty="0"/>
              <a:t>K </a:t>
            </a:r>
            <a:r>
              <a:rPr lang="en-US" altLang="en-US" dirty="0"/>
              <a:t>– </a:t>
            </a:r>
            <a:r>
              <a:rPr lang="en-US" altLang="en-US" sz="3200" dirty="0"/>
              <a:t>stands for “</a:t>
            </a:r>
            <a:r>
              <a:rPr lang="en-US" altLang="en-US" sz="3200" u="sng" dirty="0"/>
              <a:t>What information do I </a:t>
            </a:r>
            <a:r>
              <a:rPr lang="en-US" altLang="en-US" sz="3200" b="1" u="sng" dirty="0"/>
              <a:t>K</a:t>
            </a:r>
            <a:r>
              <a:rPr lang="en-US" altLang="en-US" sz="3200" u="sng" dirty="0"/>
              <a:t>now?</a:t>
            </a:r>
            <a:r>
              <a:rPr lang="en-US" altLang="en-US" sz="3200" dirty="0"/>
              <a:t>”</a:t>
            </a:r>
          </a:p>
          <a:p>
            <a:pPr eaLnBrk="1" hangingPunct="1"/>
            <a:r>
              <a:rPr lang="en-US" altLang="en-US" sz="4400" b="1" dirty="0"/>
              <a:t>F </a:t>
            </a:r>
            <a:r>
              <a:rPr lang="en-US" altLang="en-US" dirty="0"/>
              <a:t>– </a:t>
            </a:r>
            <a:r>
              <a:rPr lang="en-US" altLang="en-US" sz="3200" dirty="0"/>
              <a:t>stands for “</a:t>
            </a:r>
            <a:r>
              <a:rPr lang="en-US" altLang="en-US" sz="3200" u="sng" dirty="0"/>
              <a:t>What am I trying to </a:t>
            </a:r>
            <a:r>
              <a:rPr lang="en-US" altLang="en-US" sz="3200" b="1" u="sng" dirty="0"/>
              <a:t>F</a:t>
            </a:r>
            <a:r>
              <a:rPr lang="en-US" altLang="en-US" sz="3200" u="sng" dirty="0"/>
              <a:t>ind out?</a:t>
            </a:r>
            <a:r>
              <a:rPr lang="en-US" altLang="en-US" sz="3200" dirty="0"/>
              <a:t>”</a:t>
            </a:r>
          </a:p>
          <a:p>
            <a:pPr eaLnBrk="1" hangingPunct="1"/>
            <a:r>
              <a:rPr lang="en-US" altLang="en-US" sz="4400" b="1" dirty="0"/>
              <a:t>C </a:t>
            </a:r>
            <a:r>
              <a:rPr lang="en-US" altLang="en-US" dirty="0"/>
              <a:t>– </a:t>
            </a:r>
            <a:r>
              <a:rPr lang="en-US" altLang="en-US" sz="3200" dirty="0"/>
              <a:t>stands for “</a:t>
            </a:r>
            <a:r>
              <a:rPr lang="en-US" altLang="en-US" sz="3200" b="1" u="sng" dirty="0"/>
              <a:t>C</a:t>
            </a:r>
            <a:r>
              <a:rPr lang="en-US" altLang="en-US" sz="3200" u="sng" dirty="0"/>
              <a:t>ome up with a plan!</a:t>
            </a:r>
            <a:r>
              <a:rPr lang="en-US" altLang="en-US" sz="3200" dirty="0"/>
              <a:t>” </a:t>
            </a:r>
          </a:p>
          <a:p>
            <a:pPr eaLnBrk="1" hangingPunct="1"/>
            <a:r>
              <a:rPr lang="en-US" altLang="en-US" sz="4400" b="1" dirty="0"/>
              <a:t>S </a:t>
            </a:r>
            <a:r>
              <a:rPr lang="en-US" altLang="en-US" dirty="0"/>
              <a:t>– </a:t>
            </a:r>
            <a:r>
              <a:rPr lang="en-US" altLang="en-US" sz="3200" dirty="0"/>
              <a:t>stands for Use strategy and “</a:t>
            </a:r>
            <a:r>
              <a:rPr lang="en-US" altLang="en-US" sz="3200" b="1" u="sng" dirty="0"/>
              <a:t>S</a:t>
            </a:r>
            <a:r>
              <a:rPr lang="en-US" altLang="en-US" sz="3200" u="sng" dirty="0"/>
              <a:t>olve!</a:t>
            </a:r>
            <a:r>
              <a:rPr lang="en-US" altLang="en-US" sz="3200" dirty="0"/>
              <a:t>”</a:t>
            </a:r>
          </a:p>
        </p:txBody>
      </p:sp>
      <p:pic>
        <p:nvPicPr>
          <p:cNvPr id="7" name="Picture 6" descr="A person wearing a apron and glasses&#10;&#10;Description automatically generated">
            <a:extLst>
              <a:ext uri="{FF2B5EF4-FFF2-40B4-BE49-F238E27FC236}">
                <a16:creationId xmlns:a16="http://schemas.microsoft.com/office/drawing/2014/main" id="{AC00ABCF-07C1-F37B-E83F-9C6636545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8" r="21420"/>
          <a:stretch/>
        </p:blipFill>
        <p:spPr>
          <a:xfrm>
            <a:off x="1489589" y="1806682"/>
            <a:ext cx="2728452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6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2EE75-DA10-CA43-BE7B-56D9C3AF4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64795"/>
            <a:ext cx="6524398" cy="4513723"/>
          </a:xfrm>
        </p:spPr>
        <p:txBody>
          <a:bodyPr>
            <a:normAutofit/>
          </a:bodyPr>
          <a:lstStyle/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Read the word problem and think of all the information you are given.</a:t>
            </a:r>
          </a:p>
          <a:p>
            <a:pPr marL="574675" indent="-566738" eaLnBrk="1" hangingPunct="1">
              <a:buFont typeface="+mj-lt"/>
              <a:buAutoNum type="arabicPeriod"/>
              <a:defRPr/>
            </a:pPr>
            <a:endParaRPr lang="en-US" sz="3400" dirty="0"/>
          </a:p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Write down all of the information you have been given that’s necessary to figure out this problem.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endParaRPr lang="en-US" sz="2000" dirty="0"/>
          </a:p>
          <a:p>
            <a:pPr eaLnBrk="1" hangingPunct="1">
              <a:buFontTx/>
              <a:buNone/>
              <a:defRPr/>
            </a:pPr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1634F0-7FFF-D6D7-168B-33CD6610E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8903" y="2994225"/>
            <a:ext cx="2838405" cy="2838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FB6BEE-0DE1-2F3A-3E64-90266D4C1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7" y="1394025"/>
            <a:ext cx="3932237" cy="1600200"/>
          </a:xfrm>
        </p:spPr>
        <p:txBody>
          <a:bodyPr/>
          <a:lstStyle/>
          <a:p>
            <a:pPr algn="ctr"/>
            <a:r>
              <a:rPr lang="en-US" altLang="en-US" sz="3200" dirty="0"/>
              <a:t>The </a:t>
            </a:r>
            <a:r>
              <a:rPr lang="en-US" altLang="en-US" sz="3200" b="1" dirty="0"/>
              <a:t>K</a:t>
            </a:r>
            <a:r>
              <a:rPr lang="en-US" altLang="en-US" sz="3200" dirty="0"/>
              <a:t> stands for what do I know?</a:t>
            </a:r>
            <a:br>
              <a:rPr lang="en-US" altLang="en-US" sz="3200" dirty="0"/>
            </a:b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38A13-11EA-F1CD-9AA1-E36548FB022A}"/>
              </a:ext>
            </a:extLst>
          </p:cNvPr>
          <p:cNvSpPr/>
          <p:nvPr/>
        </p:nvSpPr>
        <p:spPr>
          <a:xfrm>
            <a:off x="1048887" y="358884"/>
            <a:ext cx="10094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 = What Information Do I KNOW?</a:t>
            </a:r>
          </a:p>
        </p:txBody>
      </p:sp>
    </p:spTree>
    <p:extLst>
      <p:ext uri="{BB962C8B-B14F-4D97-AF65-F5344CB8AC3E}">
        <p14:creationId xmlns:p14="http://schemas.microsoft.com/office/powerpoint/2010/main" val="407926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84829-BCED-09FF-08E4-366258239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E61B0-4239-2AAB-DE79-07E77BD12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64795"/>
            <a:ext cx="6524398" cy="4513723"/>
          </a:xfrm>
        </p:spPr>
        <p:txBody>
          <a:bodyPr>
            <a:normAutofit/>
          </a:bodyPr>
          <a:lstStyle/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Read the word problem again and focus on what they want you to find.</a:t>
            </a:r>
          </a:p>
          <a:p>
            <a:pPr marL="574675" indent="-566738" eaLnBrk="1" hangingPunct="1">
              <a:buFont typeface="+mj-lt"/>
              <a:buAutoNum type="arabicPeriod"/>
              <a:defRPr/>
            </a:pPr>
            <a:endParaRPr lang="en-US" sz="3400" dirty="0"/>
          </a:p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Once you have clarified what they want you to find, you are ready to come up with a plan to solve it.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endParaRPr lang="en-US" sz="2000" dirty="0"/>
          </a:p>
          <a:p>
            <a:pPr eaLnBrk="1" hangingPunct="1">
              <a:buFontTx/>
              <a:buNone/>
              <a:defRPr/>
            </a:pPr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E07FCE-8DA9-E286-92FA-053565831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215" y="2640121"/>
            <a:ext cx="3417779" cy="3417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A6984-09C4-2B03-55CB-034DD3618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7" y="1394025"/>
            <a:ext cx="3932237" cy="1600200"/>
          </a:xfrm>
        </p:spPr>
        <p:txBody>
          <a:bodyPr/>
          <a:lstStyle/>
          <a:p>
            <a:pPr algn="ctr"/>
            <a:r>
              <a:rPr lang="en-US" altLang="en-US" sz="3200" dirty="0"/>
              <a:t>The </a:t>
            </a:r>
            <a:r>
              <a:rPr lang="en-US" altLang="en-US" b="1" dirty="0"/>
              <a:t>F</a:t>
            </a:r>
            <a:r>
              <a:rPr lang="en-US" altLang="en-US" sz="3200" dirty="0"/>
              <a:t> stands for what do I need to FIND?</a:t>
            </a:r>
            <a:br>
              <a:rPr lang="en-US" altLang="en-US" sz="3200" dirty="0"/>
            </a:b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D04EC3-2964-8DB4-C9FF-81AA2547E6D5}"/>
              </a:ext>
            </a:extLst>
          </p:cNvPr>
          <p:cNvSpPr/>
          <p:nvPr/>
        </p:nvSpPr>
        <p:spPr>
          <a:xfrm>
            <a:off x="1769826" y="358884"/>
            <a:ext cx="8652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 = What Do I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NEED TO 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FIND?</a:t>
            </a:r>
          </a:p>
        </p:txBody>
      </p:sp>
    </p:spTree>
    <p:extLst>
      <p:ext uri="{BB962C8B-B14F-4D97-AF65-F5344CB8AC3E}">
        <p14:creationId xmlns:p14="http://schemas.microsoft.com/office/powerpoint/2010/main" val="113781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A2E2A-ED5F-40E3-F7B4-C01F99A3A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F9F76-A043-64F3-C275-6B99A8616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64795"/>
            <a:ext cx="6524398" cy="4513723"/>
          </a:xfrm>
        </p:spPr>
        <p:txBody>
          <a:bodyPr>
            <a:normAutofit/>
          </a:bodyPr>
          <a:lstStyle/>
          <a:p>
            <a:pPr marL="574675" indent="-566738" eaLnBrk="1" hangingPunct="1">
              <a:buFont typeface="+mj-lt"/>
              <a:buAutoNum type="arabicPeriod"/>
              <a:defRPr/>
            </a:pPr>
            <a:r>
              <a:rPr lang="en-US" sz="3400" dirty="0"/>
              <a:t>What </a:t>
            </a:r>
            <a:r>
              <a:rPr lang="en-US" sz="3400" b="1" u="sng" dirty="0"/>
              <a:t>operation</a:t>
            </a:r>
            <a:r>
              <a:rPr lang="en-US" sz="3400" b="1" dirty="0"/>
              <a:t> </a:t>
            </a:r>
            <a:r>
              <a:rPr lang="en-US" sz="3400" dirty="0"/>
              <a:t>will I </a:t>
            </a:r>
            <a:r>
              <a:rPr lang="en-US" sz="3400" i="1" dirty="0"/>
              <a:t>need</a:t>
            </a:r>
            <a:r>
              <a:rPr lang="en-US" sz="3400" dirty="0"/>
              <a:t> to use?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endParaRPr lang="en-US" sz="2000" dirty="0"/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dirty="0"/>
              <a:t>addition, subtraction, division, multiplication, 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dirty="0"/>
              <a:t>ordering, comparing, and/or estimating …?</a:t>
            </a:r>
          </a:p>
          <a:p>
            <a:pPr eaLnBrk="1" hangingPunct="1">
              <a:buFontTx/>
              <a:buNone/>
              <a:defRPr/>
            </a:pPr>
            <a:endParaRPr lang="en-US" sz="1000" dirty="0"/>
          </a:p>
          <a:p>
            <a:pPr eaLnBrk="1" hangingPunct="1">
              <a:buFontTx/>
              <a:buNone/>
              <a:defRPr/>
            </a:pPr>
            <a:r>
              <a:rPr lang="en-US" sz="3400" dirty="0"/>
              <a:t>Imagine the word problem, picture the actions, and visualize what is happening!</a:t>
            </a:r>
          </a:p>
        </p:txBody>
      </p:sp>
      <p:pic>
        <p:nvPicPr>
          <p:cNvPr id="10" name="Picture 9" descr="A green and orange number&#10;&#10;Description automatically generated">
            <a:extLst>
              <a:ext uri="{FF2B5EF4-FFF2-40B4-BE49-F238E27FC236}">
                <a16:creationId xmlns:a16="http://schemas.microsoft.com/office/drawing/2014/main" id="{FE9468AB-8AF2-71BF-0EA8-8BCEA2AB7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3598380"/>
            <a:ext cx="3782988" cy="2838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7E759E-2F57-88FE-DAD5-D02E97D3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7" y="1785904"/>
            <a:ext cx="3932237" cy="1600200"/>
          </a:xfrm>
        </p:spPr>
        <p:txBody>
          <a:bodyPr/>
          <a:lstStyle/>
          <a:p>
            <a:pPr algn="ctr"/>
            <a:r>
              <a:rPr lang="en-US" altLang="en-US" sz="3200" dirty="0"/>
              <a:t>The </a:t>
            </a:r>
            <a:r>
              <a:rPr lang="en-US" altLang="en-US" sz="3200" b="1" dirty="0"/>
              <a:t>PLAN</a:t>
            </a:r>
            <a:r>
              <a:rPr lang="en-US" altLang="en-US" sz="3200" dirty="0"/>
              <a:t> you come up with must have</a:t>
            </a:r>
            <a:br>
              <a:rPr lang="en-US" altLang="en-US" sz="3200" dirty="0"/>
            </a:br>
            <a:r>
              <a:rPr lang="en-US" altLang="en-US" sz="3200" b="1" dirty="0"/>
              <a:t>two parts!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987BF-98AD-0279-66DE-7B2B25C97349}"/>
              </a:ext>
            </a:extLst>
          </p:cNvPr>
          <p:cNvSpPr/>
          <p:nvPr/>
        </p:nvSpPr>
        <p:spPr>
          <a:xfrm>
            <a:off x="3669207" y="358884"/>
            <a:ext cx="6290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Come Up With a Plan</a:t>
            </a:r>
          </a:p>
        </p:txBody>
      </p:sp>
      <p:pic>
        <p:nvPicPr>
          <p:cNvPr id="5" name="Picture 4" descr="A person holding a pencil&#10;&#10;Description automatically generated">
            <a:extLst>
              <a:ext uri="{FF2B5EF4-FFF2-40B4-BE49-F238E27FC236}">
                <a16:creationId xmlns:a16="http://schemas.microsoft.com/office/drawing/2014/main" id="{5D44AAF5-FA26-6279-B0BF-7714606A9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337" y="4902244"/>
            <a:ext cx="2299829" cy="1534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C707A8-9053-688D-200F-B961E9564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252" y="24245"/>
            <a:ext cx="1682572" cy="16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1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FF39-6015-16B7-535A-D6A2F0F9D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635F33-9C8E-C747-237C-800922776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252" y="24245"/>
            <a:ext cx="1682572" cy="16825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BF5B21-EB9D-CE06-467E-0DA622EEC95C}"/>
              </a:ext>
            </a:extLst>
          </p:cNvPr>
          <p:cNvSpPr/>
          <p:nvPr/>
        </p:nvSpPr>
        <p:spPr>
          <a:xfrm>
            <a:off x="2685316" y="391548"/>
            <a:ext cx="8095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Operations – Key Situations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39BAB67-94D3-8D50-FAFB-74E3F25E26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3938774"/>
              </p:ext>
            </p:extLst>
          </p:nvPr>
        </p:nvGraphicFramePr>
        <p:xfrm>
          <a:off x="634092" y="1624243"/>
          <a:ext cx="10923816" cy="4754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61908">
                  <a:extLst>
                    <a:ext uri="{9D8B030D-6E8A-4147-A177-3AD203B41FA5}">
                      <a16:colId xmlns:a16="http://schemas.microsoft.com/office/drawing/2014/main" val="2537890931"/>
                    </a:ext>
                  </a:extLst>
                </a:gridCol>
                <a:gridCol w="5461908">
                  <a:extLst>
                    <a:ext uri="{9D8B030D-6E8A-4147-A177-3AD203B41FA5}">
                      <a16:colId xmlns:a16="http://schemas.microsoft.com/office/drawing/2014/main" val="2161687239"/>
                    </a:ext>
                  </a:extLst>
                </a:gridCol>
              </a:tblGrid>
              <a:tr h="43751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Subtraction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158133"/>
                  </a:ext>
                </a:extLst>
              </a:tr>
              <a:tr h="1476148">
                <a:tc>
                  <a:txBody>
                    <a:bodyPr/>
                    <a:lstStyle/>
                    <a:p>
                      <a:r>
                        <a:rPr lang="en-US" sz="2400" dirty="0"/>
                        <a:t>Part – Part = Whole</a:t>
                      </a:r>
                    </a:p>
                    <a:p>
                      <a:pPr marL="457200"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No Whole</a:t>
                      </a:r>
                    </a:p>
                    <a:p>
                      <a:r>
                        <a:rPr lang="en-US" sz="2400" dirty="0"/>
                        <a:t>No Starting Number</a:t>
                      </a:r>
                    </a:p>
                    <a:p>
                      <a:r>
                        <a:rPr lang="en-US" sz="2400" dirty="0"/>
                        <a:t>No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Part – Part = Whole</a:t>
                      </a:r>
                    </a:p>
                    <a:p>
                      <a:pPr marL="457200" indent="-2286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No Part</a:t>
                      </a: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80607"/>
                  </a:ext>
                </a:extLst>
              </a:tr>
              <a:tr h="4261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Multiplication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Division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269419"/>
                  </a:ext>
                </a:extLst>
              </a:tr>
              <a:tr h="19958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Equal Groups or Each </a:t>
                      </a:r>
                    </a:p>
                    <a:p>
                      <a:pPr marL="4572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/>
                        <a:t>No Total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Equal Groups or Each </a:t>
                      </a:r>
                    </a:p>
                    <a:p>
                      <a:pPr marL="4572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/>
                        <a:t>No Number of </a:t>
                      </a:r>
                    </a:p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dirty="0"/>
                        <a:t>        Groups or Rows</a:t>
                      </a:r>
                    </a:p>
                    <a:p>
                      <a:pPr marL="4572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dirty="0"/>
                        <a:t>No Numbers in each </a:t>
                      </a:r>
                    </a:p>
                    <a:p>
                      <a:pPr marL="2286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dirty="0"/>
                        <a:t>        Group or Rows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500249"/>
                  </a:ext>
                </a:extLst>
              </a:tr>
            </a:tbl>
          </a:graphicData>
        </a:graphic>
      </p:graphicFrame>
      <p:grpSp>
        <p:nvGrpSpPr>
          <p:cNvPr id="31" name="Group 30">
            <a:extLst>
              <a:ext uri="{FF2B5EF4-FFF2-40B4-BE49-F238E27FC236}">
                <a16:creationId xmlns:a16="http://schemas.microsoft.com/office/drawing/2014/main" id="{174785E8-3586-31F3-56E4-068E8704F43E}"/>
              </a:ext>
            </a:extLst>
          </p:cNvPr>
          <p:cNvGrpSpPr/>
          <p:nvPr/>
        </p:nvGrpSpPr>
        <p:grpSpPr>
          <a:xfrm>
            <a:off x="4334517" y="2231051"/>
            <a:ext cx="1371605" cy="1250543"/>
            <a:chOff x="4334517" y="2231051"/>
            <a:chExt cx="1371605" cy="125054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E43C7B7-EF1F-058F-0BC2-BFC3B52C1A59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E05E16-6594-38BD-D17B-5FA9509E221E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C325C53-9D61-98BD-104B-550538902F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082622F-A058-4355-036B-C59C42CE9E00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16417EFB-5F42-8BFC-F6B8-83196F119F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4929819-6766-06E3-F66D-210BE1EB317F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+</a:t>
                  </a:r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7F7B5D0E-A13A-8FD7-1C98-070B4CD04C39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2" name="Oval 1">
                    <a:extLst>
                      <a:ext uri="{FF2B5EF4-FFF2-40B4-BE49-F238E27FC236}">
                        <a16:creationId xmlns:a16="http://schemas.microsoft.com/office/drawing/2014/main" id="{5D561E71-FED3-BD2A-57C0-7E3C066EBEDC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3" name="Oval 2">
                    <a:extLst>
                      <a:ext uri="{FF2B5EF4-FFF2-40B4-BE49-F238E27FC236}">
                        <a16:creationId xmlns:a16="http://schemas.microsoft.com/office/drawing/2014/main" id="{8C854C0F-9007-124C-3ED4-699709ED7DA5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205336E6-A02B-C966-2F0B-8980AA9B907C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D125848B-960A-CE52-500F-D9D08686CFA4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_</a:t>
                    </a:r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44DF3EFE-AF17-01A8-F94D-15AD3FD9C726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_</a:t>
                    </a:r>
                  </a:p>
                </p:txBody>
              </p:sp>
            </p:grpSp>
          </p:grp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EC5961-0148-FBC0-3BCE-DDC47135428E}"/>
              </a:ext>
            </a:extLst>
          </p:cNvPr>
          <p:cNvGrpSpPr/>
          <p:nvPr/>
        </p:nvGrpSpPr>
        <p:grpSpPr>
          <a:xfrm>
            <a:off x="9549430" y="2155039"/>
            <a:ext cx="1371605" cy="1250543"/>
            <a:chOff x="4334517" y="2231051"/>
            <a:chExt cx="1371605" cy="125054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D4A9377-15F4-1E14-8CD8-FC74ED155A3C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961E90B-D32D-9F88-7881-16B51AA683B2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C072979-CB93-8D6C-6BDE-6C68BA72B0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3A1A994-090B-196A-65BA-677F320F607D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2B7D673-7096-0D91-489E-8C777C1945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3888DC9-30FB-1DE4-F8AE-29A36FB58CF5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+</a:t>
                  </a:r>
                </a:p>
              </p:txBody>
            </p: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D98A7937-40B8-AB69-0245-C3B4799C463A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072BE713-54C6-20F0-64C9-BE7D6E065BC4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W</a:t>
                    </a:r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79E7C9F4-E785-FF73-15EF-7AD63F48000D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936F8849-BF2B-90BC-8297-604A38A3BFBB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D15A9A1-85B1-C2FD-2FFD-7002F6799E2B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_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AA6583E1-1EBC-B4AD-7FA5-99C18243EF8D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_</a:t>
                    </a:r>
                  </a:p>
                </p:txBody>
              </p:sp>
            </p:grpSp>
          </p:grp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0596516-73EC-495B-F2B6-D200C838C252}"/>
              </a:ext>
            </a:extLst>
          </p:cNvPr>
          <p:cNvGrpSpPr/>
          <p:nvPr/>
        </p:nvGrpSpPr>
        <p:grpSpPr>
          <a:xfrm>
            <a:off x="4326632" y="4443369"/>
            <a:ext cx="1371605" cy="1250543"/>
            <a:chOff x="4334517" y="2231051"/>
            <a:chExt cx="1371605" cy="1250543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66E2735-C52D-AE27-B2C3-BBE13B8CD69A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4E850EA-863E-9778-016A-6F98457571BD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2340CDE5-A7C1-7B99-F826-805B320C37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5050D4F-BBC8-2202-5508-FA4CA47ECF8D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0224896-526F-4D0B-CDBA-FC9437F95C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A95CB7C-6067-EECF-D31F-F4D02DA10A91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A9446BFA-03E3-0981-6CD9-E537F1C9010C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8E3EADBC-BE45-0662-4EA6-DA2F8CEEC945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443F6613-B7E7-62F4-3B33-5CDDEE2C5B5B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7B100218-18BF-CEF3-6FE9-2E7A2415E1DD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97503B9D-AA77-8CC0-ED53-1D90EAB879DE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  <p:sp>
                <p:nvSpPr>
                  <p:cNvPr id="57" name="TextBox 56">
                    <a:extLst>
                      <a:ext uri="{FF2B5EF4-FFF2-40B4-BE49-F238E27FC236}">
                        <a16:creationId xmlns:a16="http://schemas.microsoft.com/office/drawing/2014/main" id="{3D241230-C929-CA1D-6C94-7588EEE95031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</p:grp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8E42587-70CD-C135-05E7-7AF213D6DC72}"/>
              </a:ext>
            </a:extLst>
          </p:cNvPr>
          <p:cNvGrpSpPr/>
          <p:nvPr/>
        </p:nvGrpSpPr>
        <p:grpSpPr>
          <a:xfrm>
            <a:off x="9541545" y="4501081"/>
            <a:ext cx="1371605" cy="1250543"/>
            <a:chOff x="4334517" y="2231051"/>
            <a:chExt cx="1371605" cy="1250543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328614-CA5C-0D81-B10F-6F628D4D255B}"/>
                </a:ext>
              </a:extLst>
            </p:cNvPr>
            <p:cNvCxnSpPr/>
            <p:nvPr/>
          </p:nvCxnSpPr>
          <p:spPr>
            <a:xfrm>
              <a:off x="4878429" y="3091428"/>
              <a:ext cx="2837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DB4DA51-91D2-991B-E6CA-244B5D6EEB2E}"/>
                </a:ext>
              </a:extLst>
            </p:cNvPr>
            <p:cNvGrpSpPr/>
            <p:nvPr/>
          </p:nvGrpSpPr>
          <p:grpSpPr>
            <a:xfrm>
              <a:off x="4334517" y="2231051"/>
              <a:ext cx="1371605" cy="1250543"/>
              <a:chOff x="4173248" y="2144109"/>
              <a:chExt cx="1371605" cy="1250543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E5AAE3B9-FD65-12B3-2E11-6DD0767F6C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56234" y="2711669"/>
                <a:ext cx="197068" cy="115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649B35C-4C47-1EB7-C3BC-5F46EB1CDFB5}"/>
                  </a:ext>
                </a:extLst>
              </p:cNvPr>
              <p:cNvGrpSpPr/>
              <p:nvPr/>
            </p:nvGrpSpPr>
            <p:grpSpPr>
              <a:xfrm>
                <a:off x="4173248" y="2144109"/>
                <a:ext cx="1371605" cy="1250543"/>
                <a:chOff x="4169977" y="2144110"/>
                <a:chExt cx="1371605" cy="1250543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390561-2EAC-2172-D7DD-AF249E362F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9409" y="2711669"/>
                  <a:ext cx="167524" cy="1215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E8AEA31E-7C6E-95F1-BD1C-7EB35B2136A1}"/>
                    </a:ext>
                  </a:extLst>
                </p:cNvPr>
                <p:cNvSpPr txBox="1"/>
                <p:nvPr/>
              </p:nvSpPr>
              <p:spPr>
                <a:xfrm>
                  <a:off x="4713889" y="3012370"/>
                  <a:ext cx="26801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ysClr val="windowText" lastClr="000000"/>
                      </a:solidFill>
                    </a:rPr>
                    <a:t>x</a:t>
                  </a:r>
                </a:p>
              </p:txBody>
            </p: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29683FF8-7B55-9DB6-3025-BA3170B142E9}"/>
                    </a:ext>
                  </a:extLst>
                </p:cNvPr>
                <p:cNvGrpSpPr/>
                <p:nvPr/>
              </p:nvGrpSpPr>
              <p:grpSpPr>
                <a:xfrm>
                  <a:off x="4169977" y="2144110"/>
                  <a:ext cx="1371605" cy="1250543"/>
                  <a:chOff x="4169977" y="2144110"/>
                  <a:chExt cx="1371605" cy="1250543"/>
                </a:xfrm>
              </p:grpSpPr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D7D921D6-C500-0824-19D9-1BF24DA1BE3A}"/>
                      </a:ext>
                    </a:extLst>
                  </p:cNvPr>
                  <p:cNvSpPr/>
                  <p:nvPr/>
                </p:nvSpPr>
                <p:spPr>
                  <a:xfrm>
                    <a:off x="4556234" y="2144110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W</a:t>
                    </a:r>
                  </a:p>
                </p:txBody>
              </p:sp>
              <p:sp>
                <p:nvSpPr>
                  <p:cNvPr id="67" name="Oval 66">
                    <a:extLst>
                      <a:ext uri="{FF2B5EF4-FFF2-40B4-BE49-F238E27FC236}">
                        <a16:creationId xmlns:a16="http://schemas.microsoft.com/office/drawing/2014/main" id="{69FEB29E-FDC4-5885-9AE5-AA9387A20402}"/>
                      </a:ext>
                    </a:extLst>
                  </p:cNvPr>
                  <p:cNvSpPr/>
                  <p:nvPr/>
                </p:nvSpPr>
                <p:spPr>
                  <a:xfrm>
                    <a:off x="4958257" y="2827094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?</a:t>
                    </a:r>
                  </a:p>
                </p:txBody>
              </p:sp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E3169DBD-BBF5-BFA3-855B-DD36F9209CE2}"/>
                      </a:ext>
                    </a:extLst>
                  </p:cNvPr>
                  <p:cNvSpPr/>
                  <p:nvPr/>
                </p:nvSpPr>
                <p:spPr>
                  <a:xfrm>
                    <a:off x="4169977" y="2816377"/>
                    <a:ext cx="583325" cy="567559"/>
                  </a:xfrm>
                  <a:prstGeom prst="ellipse">
                    <a:avLst/>
                  </a:prstGeom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C03297CF-061D-2225-39E5-7D0E25AD3198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171" y="2421167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8A9D12BB-55B8-EE4D-EAEF-8475743547CB}"/>
                      </a:ext>
                    </a:extLst>
                  </p:cNvPr>
                  <p:cNvSpPr txBox="1"/>
                  <p:nvPr/>
                </p:nvSpPr>
                <p:spPr>
                  <a:xfrm>
                    <a:off x="4351277" y="2437114"/>
                    <a:ext cx="268013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ysClr val="windowText" lastClr="000000"/>
                        </a:solidFill>
                      </a:rPr>
                      <a:t>÷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2484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07A59-5B48-FC8E-0C7F-3D97B7025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EFEA3-545C-9F20-A274-6FD61632D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828081"/>
            <a:ext cx="6172200" cy="4513723"/>
          </a:xfrm>
        </p:spPr>
        <p:txBody>
          <a:bodyPr>
            <a:normAutofit/>
          </a:bodyPr>
          <a:lstStyle/>
          <a:p>
            <a:pPr marL="625475" indent="-625475" eaLnBrk="1" hangingPunct="1">
              <a:buFont typeface="+mj-lt"/>
              <a:buAutoNum type="arabicPeriod" startAt="2"/>
              <a:defRPr/>
            </a:pPr>
            <a:r>
              <a:rPr lang="en-US" sz="3400" dirty="0"/>
              <a:t>What </a:t>
            </a:r>
            <a:r>
              <a:rPr lang="en-US" sz="3400" b="1" u="sng" dirty="0"/>
              <a:t>problem solving</a:t>
            </a:r>
            <a:r>
              <a:rPr lang="en-US" sz="3400" u="sng" dirty="0"/>
              <a:t> </a:t>
            </a:r>
            <a:r>
              <a:rPr lang="en-US" sz="3400" b="1" u="sng" dirty="0"/>
              <a:t>strategy</a:t>
            </a:r>
            <a:r>
              <a:rPr lang="en-US" sz="3400" b="1" dirty="0"/>
              <a:t> </a:t>
            </a:r>
            <a:r>
              <a:rPr lang="en-US" sz="3400" dirty="0"/>
              <a:t>will I </a:t>
            </a:r>
            <a:r>
              <a:rPr lang="en-US" sz="3400" i="1" dirty="0"/>
              <a:t>choose </a:t>
            </a:r>
            <a:r>
              <a:rPr lang="en-US" sz="3400" dirty="0"/>
              <a:t>to use?</a:t>
            </a:r>
          </a:p>
          <a:p>
            <a:pPr marL="625475" indent="-625475" eaLnBrk="1" hangingPunct="1">
              <a:buFont typeface="+mj-lt"/>
              <a:buAutoNum type="arabicPeriod" startAt="2"/>
              <a:defRPr/>
            </a:pPr>
            <a:endParaRPr lang="en-US" sz="3400" dirty="0"/>
          </a:p>
          <a:p>
            <a:pPr marL="0" indent="0" eaLnBrk="1" hangingPunct="1">
              <a:buNone/>
              <a:defRPr/>
            </a:pPr>
            <a:r>
              <a:rPr lang="en-US" sz="3400" dirty="0"/>
              <a:t>What do I need to answer the question?</a:t>
            </a:r>
          </a:p>
        </p:txBody>
      </p:sp>
      <p:pic>
        <p:nvPicPr>
          <p:cNvPr id="10" name="Picture 9" descr="A green and orange number&#10;&#10;Description automatically generated">
            <a:extLst>
              <a:ext uri="{FF2B5EF4-FFF2-40B4-BE49-F238E27FC236}">
                <a16:creationId xmlns:a16="http://schemas.microsoft.com/office/drawing/2014/main" id="{494D99CC-D10A-CFF4-DF50-45D2680F8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994225"/>
            <a:ext cx="3782988" cy="28384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565E4F-3844-2CE6-18A4-21097E242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7" y="1394025"/>
            <a:ext cx="3932237" cy="1600200"/>
          </a:xfrm>
        </p:spPr>
        <p:txBody>
          <a:bodyPr/>
          <a:lstStyle/>
          <a:p>
            <a:pPr algn="ctr"/>
            <a:r>
              <a:rPr lang="en-US" altLang="en-US" sz="3200" dirty="0"/>
              <a:t>The </a:t>
            </a:r>
            <a:r>
              <a:rPr lang="en-US" altLang="en-US" sz="3200" b="1" dirty="0"/>
              <a:t>PLAN</a:t>
            </a:r>
            <a:r>
              <a:rPr lang="en-US" altLang="en-US" sz="3200" dirty="0"/>
              <a:t> you come up with must have</a:t>
            </a:r>
            <a:br>
              <a:rPr lang="en-US" altLang="en-US" sz="3200" dirty="0"/>
            </a:br>
            <a:r>
              <a:rPr lang="en-US" altLang="en-US" sz="3200" b="1" dirty="0"/>
              <a:t>two parts!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B07AC3-2CC1-CB68-C21D-21BDF4E704C3}"/>
              </a:ext>
            </a:extLst>
          </p:cNvPr>
          <p:cNvSpPr/>
          <p:nvPr/>
        </p:nvSpPr>
        <p:spPr>
          <a:xfrm>
            <a:off x="3587565" y="470695"/>
            <a:ext cx="6290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Come Up With a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02560-81DF-85F7-79E9-8716F8032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252" y="24245"/>
            <a:ext cx="1682572" cy="16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36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1642</Words>
  <Application>Microsoft Office PowerPoint</Application>
  <PresentationFormat>Widescreen</PresentationFormat>
  <Paragraphs>360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Calibri Light (Headings)</vt:lpstr>
      <vt:lpstr>Comic Sans MS</vt:lpstr>
      <vt:lpstr>Office Theme</vt:lpstr>
      <vt:lpstr>PowerPoint Presentation</vt:lpstr>
      <vt:lpstr>What is math problem-solving?</vt:lpstr>
      <vt:lpstr>Problem-Solving can be tricky…</vt:lpstr>
      <vt:lpstr>No! Not the Chicken!</vt:lpstr>
      <vt:lpstr>The K stands for what do I know? </vt:lpstr>
      <vt:lpstr>The F stands for what do I need to FIND? </vt:lpstr>
      <vt:lpstr>The PLAN you come up with must have two parts!</vt:lpstr>
      <vt:lpstr>PowerPoint Presentation</vt:lpstr>
      <vt:lpstr>The PLAN you come up with must have two parts!</vt:lpstr>
      <vt:lpstr>PowerPoint Presentation</vt:lpstr>
      <vt:lpstr>The S stands for SOLVE? </vt:lpstr>
      <vt:lpstr>Let’s try it!</vt:lpstr>
      <vt:lpstr>STEP ONE:</vt:lpstr>
      <vt:lpstr>PowerPoint Presentation</vt:lpstr>
      <vt:lpstr>STEP TWO:</vt:lpstr>
      <vt:lpstr>PowerPoint Presentation</vt:lpstr>
      <vt:lpstr>STEP THREE:</vt:lpstr>
      <vt:lpstr>PowerPoint Presentation</vt:lpstr>
      <vt:lpstr>STEP FOUR:</vt:lpstr>
      <vt:lpstr>PowerPoint Presentation</vt:lpstr>
      <vt:lpstr>The answer is Paul received 44 postcards</vt:lpstr>
      <vt:lpstr>Now it’s your turn!</vt:lpstr>
      <vt:lpstr>Problem-Solving can be tricky…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Ursula Cobbs-Horton</dc:creator>
  <cp:lastModifiedBy>Ursula Cobbs-Horton</cp:lastModifiedBy>
  <cp:revision>5</cp:revision>
  <dcterms:created xsi:type="dcterms:W3CDTF">2024-01-22T15:57:09Z</dcterms:created>
  <dcterms:modified xsi:type="dcterms:W3CDTF">2024-03-03T23:53:10Z</dcterms:modified>
</cp:coreProperties>
</file>