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66263-C1DB-4F47-A905-A6277DCBE57C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2AEB-CE32-42FC-B6C2-2ACEA9AFB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9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42DD5-5105-461B-A0C2-5D8C77B1D138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425A0-5782-4DAA-A772-24FA37E6BA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4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E897D-28BD-40FA-ACE1-55A61553D02B}" type="datetimeFigureOut">
              <a:rPr lang="en-US" smtClean="0"/>
              <a:pPr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C03CE-1F40-4783-BB8E-812AF16B7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/imgres?imgurl=http://images.clipartof.com/small/78460-Royalty-Free-RF-Clipart-Illustration-Of-An-Alphabet-Kid-Letter-U-With-An-Undercover-Agent.jpg&amp;imgrefurl=http://www.clipartof.com/details/clipart/78460.html&amp;usg=__mNz6h5WvlQuQF7aGzdS4FPyH0xE=&amp;h=406&amp;w=450&amp;sz=56&amp;hl=en&amp;start=13&amp;itbs=1&amp;tbnid=FDFRx8xWKuSiRM:&amp;tbnh=115&amp;tbnw=127&amp;prev=/images?q=U&amp;hl=en&amp;safe=active&amp;tbo=1&amp;gbv=2&amp;imgtype=clipart&amp;tbs=isch:1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images.clipartof.com/small/78460-Royalty-Free-RF-Clipart-Illustration-Of-An-Alphabet-Kid-Letter-U-With-An-Undercover-Agent.jpg&amp;imgrefurl=http://www.clipartof.com/details/clipart/78460.html&amp;usg=__mNz6h5WvlQuQF7aGzdS4FPyH0xE=&amp;h=406&amp;w=450&amp;sz=56&amp;hl=en&amp;start=13&amp;itbs=1&amp;tbnid=FDFRx8xWKuSiRM:&amp;tbnh=115&amp;tbnw=127&amp;prev=/images?q=U&amp;hl=en&amp;safe=active&amp;tbo=1&amp;gbv=2&amp;imgtype=clipart&amp;tbs=isch:1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images.clipartof.com/small/78460-Royalty-Free-RF-Clipart-Illustration-Of-An-Alphabet-Kid-Letter-U-With-An-Undercover-Agent.jpg&amp;imgrefurl=http://www.clipartof.com/details/clipart/78460.html&amp;usg=__mNz6h5WvlQuQF7aGzdS4FPyH0xE=&amp;h=406&amp;w=450&amp;sz=56&amp;hl=en&amp;start=13&amp;itbs=1&amp;tbnid=FDFRx8xWKuSiRM:&amp;tbnh=115&amp;tbnw=127&amp;prev=/images?q=U&amp;hl=en&amp;safe=active&amp;tbo=1&amp;gbv=2&amp;imgtype=clipart&amp;tbs=isch:1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images.clipartof.com/small/78460-Royalty-Free-RF-Clipart-Illustration-Of-An-Alphabet-Kid-Letter-U-With-An-Undercover-Agent.jpg&amp;imgrefurl=http://www.clipartof.com/details/clipart/78460.html&amp;usg=__mNz6h5WvlQuQF7aGzdS4FPyH0xE=&amp;h=406&amp;w=450&amp;sz=56&amp;hl=en&amp;start=13&amp;itbs=1&amp;tbnid=FDFRx8xWKuSiRM:&amp;tbnh=115&amp;tbnw=127&amp;prev=/images?q=U&amp;hl=en&amp;safe=active&amp;tbo=1&amp;gbv=2&amp;imgtype=clipart&amp;tbs=isch: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981200"/>
            <a:ext cx="6400800" cy="685800"/>
          </a:xfrm>
        </p:spPr>
        <p:txBody>
          <a:bodyPr>
            <a:normAutofit/>
          </a:bodyPr>
          <a:lstStyle/>
          <a:p>
            <a:r>
              <a:rPr lang="en-US" sz="3500" u="sng" dirty="0" smtClean="0"/>
              <a:t>Reading Technique</a:t>
            </a:r>
            <a:endParaRPr lang="en-US" sz="35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200400"/>
            <a:ext cx="23812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icons.mysitemyway.com/wp-content/gallery/glowing-purple-neon-icons-alphanumeric/112653-glowing-purple-neon-icon-alphanumeric-letter-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8600"/>
            <a:ext cx="1981200" cy="1981200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FDFRx8xWKuSiRM:http://images.clipartof.com/small/78460-Royalty-Free-RF-Clipart-Illustration-Of-An-Alphabet-Kid-Letter-U-With-An-Undercover-Agen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685800"/>
            <a:ext cx="1346420" cy="1219200"/>
          </a:xfrm>
          <a:prstGeom prst="rect">
            <a:avLst/>
          </a:prstGeom>
          <a:noFill/>
        </p:spPr>
      </p:pic>
      <p:pic>
        <p:nvPicPr>
          <p:cNvPr id="8" name="Picture 2" descr="http://icons.mysitemyway.com/wp-content/gallery/glowing-purple-neon-icons-alphanumeric/112650-glowing-purple-neon-icon-alphanumeric-letter-r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38600" y="457200"/>
            <a:ext cx="1600200" cy="1600200"/>
          </a:xfrm>
          <a:prstGeom prst="rect">
            <a:avLst/>
          </a:prstGeom>
          <a:noFill/>
        </p:spPr>
      </p:pic>
      <p:pic>
        <p:nvPicPr>
          <p:cNvPr id="9" name="Picture 2" descr="http://www.freeclipartnow.com/d/40025-2/gold-letter-n-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28488" y="685800"/>
            <a:ext cx="1048512" cy="1219200"/>
          </a:xfrm>
          <a:prstGeom prst="rect">
            <a:avLst/>
          </a:prstGeom>
          <a:noFill/>
        </p:spPr>
      </p:pic>
      <p:pic>
        <p:nvPicPr>
          <p:cNvPr id="10" name="Picture 2" descr="http://icons.mysitemyway.com/wp-content/gallery/glowing-purple-neon-icons-alphanumeric/112651-glowing-purple-neon-icon-alphanumeric-letter-s.png"/>
          <p:cNvPicPr>
            <a:picLocks noChangeAspect="1" noChangeArrowheads="1"/>
          </p:cNvPicPr>
          <p:nvPr/>
        </p:nvPicPr>
        <p:blipFill>
          <a:blip r:embed="rId8" cstate="print"/>
          <a:srcRect l="13659" t="9757" r="20000" b="6341"/>
          <a:stretch>
            <a:fillRect/>
          </a:stretch>
        </p:blipFill>
        <p:spPr bwMode="auto">
          <a:xfrm>
            <a:off x="6234223" y="457200"/>
            <a:ext cx="1385777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/>
          <a:lstStyle/>
          <a:p>
            <a:r>
              <a:rPr lang="en-US" b="1" i="1" dirty="0" smtClean="0"/>
              <a:t>Author and Me questions.</a:t>
            </a:r>
            <a:r>
              <a:rPr lang="en-US" dirty="0" smtClean="0"/>
              <a:t>  Your proof will be a combination of what is in the passage and what I know, what I believe, or what I have experienced.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22530" name="Picture 2" descr="http://www.dreamstime.com/intellect-intelligence-and-mind-power-thumb41489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200400"/>
            <a:ext cx="2505075" cy="3333750"/>
          </a:xfrm>
          <a:prstGeom prst="rect">
            <a:avLst/>
          </a:prstGeom>
          <a:noFill/>
        </p:spPr>
      </p:pic>
      <p:pic>
        <p:nvPicPr>
          <p:cNvPr id="22532" name="Picture 4" descr="http://www.clipartheaven.com/clipart/education_&amp;_schools/books/book_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5029200"/>
            <a:ext cx="2590800" cy="137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cons.mysitemyway.com/wp-content/gallery/glowing-purple-neon-icons-alphanumeric/112651-glowing-purple-neon-icon-alphanumeric-letter-s.png"/>
          <p:cNvPicPr>
            <a:picLocks noChangeAspect="1" noChangeArrowheads="1"/>
          </p:cNvPicPr>
          <p:nvPr/>
        </p:nvPicPr>
        <p:blipFill>
          <a:blip r:embed="rId2" cstate="print"/>
          <a:srcRect l="13659" t="9757" r="20000" b="6341"/>
          <a:stretch>
            <a:fillRect/>
          </a:stretch>
        </p:blipFill>
        <p:spPr bwMode="auto">
          <a:xfrm>
            <a:off x="0" y="0"/>
            <a:ext cx="2590800" cy="3276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05000" y="685800"/>
            <a:ext cx="670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elect your best answer!</a:t>
            </a:r>
            <a:endParaRPr lang="en-US" sz="50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752433"/>
            <a:ext cx="8001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000" dirty="0"/>
              <a:t>Don’t over infer. REALLY FIND CLUES IN THE TEXT TO SUPPORT ANSWER</a:t>
            </a:r>
            <a:r>
              <a:rPr lang="en-US" sz="3000" dirty="0" smtClean="0"/>
              <a:t>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000" dirty="0" smtClean="0"/>
              <a:t>Eliminate </a:t>
            </a:r>
            <a:r>
              <a:rPr lang="en-US" sz="3000" dirty="0" smtClean="0"/>
              <a:t>all answers that are improbable, and then select the best answer out of the ones left using the proof in the selection.</a:t>
            </a:r>
            <a:endParaRPr lang="en-US" sz="3000" dirty="0"/>
          </a:p>
        </p:txBody>
      </p:sp>
      <p:pic>
        <p:nvPicPr>
          <p:cNvPr id="21510" name="Picture 6" descr="http://sat.collegeboard.com/public/image/Tips_Math6.jpg"/>
          <p:cNvPicPr>
            <a:picLocks noChangeAspect="1" noChangeArrowheads="1"/>
          </p:cNvPicPr>
          <p:nvPr/>
        </p:nvPicPr>
        <p:blipFill>
          <a:blip r:embed="rId3" cstate="print"/>
          <a:srcRect t="15392" r="21464" b="34750"/>
          <a:stretch>
            <a:fillRect/>
          </a:stretch>
        </p:blipFill>
        <p:spPr bwMode="auto">
          <a:xfrm>
            <a:off x="2895600" y="2133600"/>
            <a:ext cx="4191000" cy="13934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59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5000" dirty="0" smtClean="0"/>
              <a:t>Using this strategy you should be able to find the correct answer every time!</a:t>
            </a:r>
            <a:endParaRPr lang="en-US" sz="5000" dirty="0"/>
          </a:p>
        </p:txBody>
      </p:sp>
      <p:pic>
        <p:nvPicPr>
          <p:cNvPr id="4" name="Picture 2" descr="http://icons.mysitemyway.com/wp-content/gallery/glowing-purple-neon-icons-alphanumeric/112653-glowing-purple-neon-icon-alphanumeric-letter-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0"/>
            <a:ext cx="1981200" cy="1981200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FDFRx8xWKuSiRM:http://images.clipartof.com/small/78460-Royalty-Free-RF-Clipart-Illustration-Of-An-Alphabet-Kid-Letter-U-With-An-Undercover-Agen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57200"/>
            <a:ext cx="1346420" cy="1219200"/>
          </a:xfrm>
          <a:prstGeom prst="rect">
            <a:avLst/>
          </a:prstGeom>
          <a:noFill/>
        </p:spPr>
      </p:pic>
      <p:pic>
        <p:nvPicPr>
          <p:cNvPr id="7" name="Picture 2" descr="http://icons.mysitemyway.com/wp-content/gallery/glowing-purple-neon-icons-alphanumeric/112650-glowing-purple-neon-icon-alphanumeric-letter-r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228600"/>
            <a:ext cx="1600200" cy="1600200"/>
          </a:xfrm>
          <a:prstGeom prst="rect">
            <a:avLst/>
          </a:prstGeom>
          <a:noFill/>
        </p:spPr>
      </p:pic>
      <p:pic>
        <p:nvPicPr>
          <p:cNvPr id="8" name="Picture 2" descr="http://www.freeclipartnow.com/d/40025-2/gold-letter-n-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52288" y="457200"/>
            <a:ext cx="1048512" cy="1219200"/>
          </a:xfrm>
          <a:prstGeom prst="rect">
            <a:avLst/>
          </a:prstGeom>
          <a:noFill/>
        </p:spPr>
      </p:pic>
      <p:pic>
        <p:nvPicPr>
          <p:cNvPr id="9" name="Picture 2" descr="http://icons.mysitemyway.com/wp-content/gallery/glowing-purple-neon-icons-alphanumeric/112651-glowing-purple-neon-icon-alphanumeric-letter-s.png"/>
          <p:cNvPicPr>
            <a:picLocks noChangeAspect="1" noChangeArrowheads="1"/>
          </p:cNvPicPr>
          <p:nvPr/>
        </p:nvPicPr>
        <p:blipFill>
          <a:blip r:embed="rId7" cstate="print"/>
          <a:srcRect l="13659" t="9757" r="20000" b="6341"/>
          <a:stretch>
            <a:fillRect/>
          </a:stretch>
        </p:blipFill>
        <p:spPr bwMode="auto">
          <a:xfrm>
            <a:off x="6158023" y="228600"/>
            <a:ext cx="1385777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</a:t>
            </a:r>
            <a:endParaRPr lang="en-US" dirty="0"/>
          </a:p>
        </p:txBody>
      </p:sp>
      <p:pic>
        <p:nvPicPr>
          <p:cNvPr id="4" name="Picture 2" descr="http://icons.mysitemyway.com/wp-content/gallery/glowing-purple-neon-icons-alphanumeric/112653-glowing-purple-neon-icon-alphanumeric-letter-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295400" cy="1295400"/>
          </a:xfrm>
          <a:prstGeom prst="rect">
            <a:avLst/>
          </a:prstGeom>
          <a:noFill/>
        </p:spPr>
      </p:pic>
      <p:pic>
        <p:nvPicPr>
          <p:cNvPr id="5" name="Picture 2" descr="http://t1.gstatic.com/images?q=tbn:FDFRx8xWKuSiRM:http://images.clipartof.com/small/78460-Royalty-Free-RF-Clipart-Illustration-Of-An-Alphabet-Kid-Letter-U-With-An-Undercover-Agen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981200"/>
            <a:ext cx="762000" cy="690000"/>
          </a:xfrm>
          <a:prstGeom prst="rect">
            <a:avLst/>
          </a:prstGeom>
          <a:noFill/>
        </p:spPr>
      </p:pic>
      <p:pic>
        <p:nvPicPr>
          <p:cNvPr id="6" name="Picture 2" descr="http://icons.mysitemyway.com/wp-content/gallery/glowing-purple-neon-icons-alphanumeric/112650-glowing-purple-neon-icon-alphanumeric-letter-r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3048000"/>
            <a:ext cx="990600" cy="990600"/>
          </a:xfrm>
          <a:prstGeom prst="rect">
            <a:avLst/>
          </a:prstGeom>
          <a:noFill/>
        </p:spPr>
      </p:pic>
      <p:pic>
        <p:nvPicPr>
          <p:cNvPr id="7" name="Picture 2" descr="http://www.freeclipartnow.com/d/40025-2/gold-letter-n-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4419600"/>
            <a:ext cx="524256" cy="609600"/>
          </a:xfrm>
          <a:prstGeom prst="rect">
            <a:avLst/>
          </a:prstGeom>
          <a:noFill/>
        </p:spPr>
      </p:pic>
      <p:pic>
        <p:nvPicPr>
          <p:cNvPr id="8" name="Picture 2" descr="http://icons.mysitemyway.com/wp-content/gallery/glowing-purple-neon-icons-alphanumeric/112651-glowing-purple-neon-icon-alphanumeric-letter-s.png"/>
          <p:cNvPicPr>
            <a:picLocks noChangeAspect="1" noChangeArrowheads="1"/>
          </p:cNvPicPr>
          <p:nvPr/>
        </p:nvPicPr>
        <p:blipFill>
          <a:blip r:embed="rId7" cstate="print"/>
          <a:srcRect l="13659" t="9757" r="20000" b="6341"/>
          <a:stretch>
            <a:fillRect/>
          </a:stretch>
        </p:blipFill>
        <p:spPr bwMode="auto">
          <a:xfrm>
            <a:off x="457200" y="5416924"/>
            <a:ext cx="838200" cy="106007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143000" y="457200"/>
            <a:ext cx="678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200" dirty="0" err="1" smtClean="0"/>
              <a:t>itle</a:t>
            </a:r>
            <a:r>
              <a:rPr lang="en-US" sz="2800" spc="200" dirty="0" smtClean="0"/>
              <a:t> </a:t>
            </a:r>
          </a:p>
          <a:p>
            <a:r>
              <a:rPr lang="en-US" sz="2800" spc="200" dirty="0" err="1" smtClean="0"/>
              <a:t>ippy</a:t>
            </a:r>
            <a:r>
              <a:rPr lang="en-US" sz="2800" spc="200" dirty="0" smtClean="0"/>
              <a:t> top</a:t>
            </a:r>
          </a:p>
          <a:p>
            <a:r>
              <a:rPr lang="en-US" sz="2800" spc="200" dirty="0" smtClean="0"/>
              <a:t>any pictures or illustrations present </a:t>
            </a:r>
            <a:endParaRPr lang="en-US" sz="2800" spc="200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20574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nderline</a:t>
            </a:r>
            <a:r>
              <a:rPr lang="en-US" sz="3200" dirty="0" smtClean="0"/>
              <a:t> the key words in the questions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3000" y="3037582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ead</a:t>
            </a:r>
            <a:r>
              <a:rPr lang="en-US" sz="3200" dirty="0" smtClean="0"/>
              <a:t> the passage and star your key words as you read.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3000" y="41910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otice</a:t>
            </a:r>
            <a:r>
              <a:rPr lang="en-US" sz="3200" dirty="0" smtClean="0"/>
              <a:t> key words and underline proof to support answers to each question.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43000" y="5399782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elect your best answer choice after eliminating wrong answers.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sz="4000" dirty="0" smtClean="0"/>
              <a:t>stands </a:t>
            </a:r>
            <a:r>
              <a:rPr lang="en-US" sz="4000" dirty="0" smtClean="0"/>
              <a:t>for </a:t>
            </a:r>
            <a:r>
              <a:rPr lang="en-US" sz="4000" b="1" dirty="0" smtClean="0"/>
              <a:t>Take a Walk</a:t>
            </a:r>
            <a:r>
              <a:rPr lang="en-US" sz="4000" dirty="0" smtClean="0"/>
              <a:t> – </a:t>
            </a:r>
          </a:p>
          <a:p>
            <a:r>
              <a:rPr lang="en-US" sz="4000" dirty="0" smtClean="0"/>
              <a:t>Look </a:t>
            </a:r>
            <a:r>
              <a:rPr lang="en-US" sz="4000" dirty="0"/>
              <a:t>for and carefully read the </a:t>
            </a:r>
            <a:r>
              <a:rPr lang="en-US" sz="4000" dirty="0" smtClean="0"/>
              <a:t>directions.</a:t>
            </a:r>
          </a:p>
          <a:p>
            <a:r>
              <a:rPr lang="en-US" sz="4000" dirty="0" smtClean="0"/>
              <a:t>Read the title </a:t>
            </a:r>
            <a:r>
              <a:rPr lang="en-US" sz="4000" dirty="0" smtClean="0"/>
              <a:t>(</a:t>
            </a:r>
            <a:r>
              <a:rPr lang="en-US" sz="4000" i="1" dirty="0" smtClean="0"/>
              <a:t>predicting</a:t>
            </a:r>
            <a:r>
              <a:rPr lang="en-US" sz="4000" dirty="0" smtClean="0"/>
              <a:t>).</a:t>
            </a:r>
          </a:p>
          <a:p>
            <a:r>
              <a:rPr lang="en-US" sz="4000" dirty="0" smtClean="0"/>
              <a:t>S</a:t>
            </a:r>
            <a:r>
              <a:rPr lang="en-US" sz="4000" dirty="0" smtClean="0"/>
              <a:t>kim the passage.</a:t>
            </a:r>
          </a:p>
          <a:p>
            <a:r>
              <a:rPr lang="en-US" sz="4000" dirty="0"/>
              <a:t>Check out the features </a:t>
            </a:r>
            <a:r>
              <a:rPr lang="en-US" sz="4000" dirty="0" smtClean="0"/>
              <a:t>quickly.</a:t>
            </a:r>
            <a:endParaRPr lang="en-US" sz="4000" b="1" dirty="0"/>
          </a:p>
          <a:p>
            <a:r>
              <a:rPr lang="en-US" sz="4000" dirty="0"/>
              <a:t>Identify the </a:t>
            </a:r>
            <a:r>
              <a:rPr lang="en-US" sz="4000" dirty="0" smtClean="0"/>
              <a:t>genre.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pic>
        <p:nvPicPr>
          <p:cNvPr id="6146" name="Picture 2" descr="http://icons.mysitemyway.com/wp-content/gallery/glowing-purple-neon-icons-alphanumeric/112653-glowing-purple-neon-icon-alphanumeric-letter-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66800" y="-381000"/>
            <a:ext cx="3905250" cy="3905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1775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stands for underlining the key words in the </a:t>
            </a:r>
            <a:r>
              <a:rPr lang="en-US" sz="4000" b="1" u="sng" dirty="0" smtClean="0"/>
              <a:t>questions</a:t>
            </a:r>
            <a:r>
              <a:rPr lang="en-US" sz="4000" dirty="0" smtClean="0"/>
              <a:t>.  </a:t>
            </a:r>
          </a:p>
          <a:p>
            <a:pPr algn="ctr">
              <a:buNone/>
            </a:pPr>
            <a:r>
              <a:rPr lang="en-US" sz="4000" dirty="0" smtClean="0"/>
              <a:t>Read the questions first!</a:t>
            </a:r>
            <a:endParaRPr lang="en-US" sz="4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82285" y="4945559"/>
            <a:ext cx="51794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4400" dirty="0" smtClean="0"/>
              <a:t>What Are Key Words?</a:t>
            </a:r>
            <a:endParaRPr lang="en-US" sz="4400" dirty="0"/>
          </a:p>
        </p:txBody>
      </p:sp>
      <p:pic>
        <p:nvPicPr>
          <p:cNvPr id="14338" name="Picture 2" descr="http://t1.gstatic.com/images?q=tbn:FDFRx8xWKuSiRM:http://images.clipartof.com/small/78460-Royalty-Free-RF-Clipart-Illustration-Of-An-Alphabet-Kid-Letter-U-With-An-Undercover-Agen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0624" y="457200"/>
            <a:ext cx="1767176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picturetopeople.org/images/dev/maccala/font_normal_bold_italic.gif"/>
          <p:cNvPicPr>
            <a:picLocks noChangeAspect="1" noChangeArrowheads="1"/>
          </p:cNvPicPr>
          <p:nvPr/>
        </p:nvPicPr>
        <p:blipFill>
          <a:blip r:embed="rId2" cstate="print"/>
          <a:srcRect t="23167"/>
          <a:stretch>
            <a:fillRect/>
          </a:stretch>
        </p:blipFill>
        <p:spPr bwMode="auto">
          <a:xfrm>
            <a:off x="3899754" y="1143000"/>
            <a:ext cx="4710846" cy="2895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86200" y="3962400"/>
            <a:ext cx="4191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200" u="sng" dirty="0" smtClean="0">
                <a:latin typeface="Cooper Black" pitchFamily="18" charset="0"/>
              </a:rPr>
              <a:t>Underline</a:t>
            </a:r>
            <a:endParaRPr lang="en-US" sz="6200" u="sng" dirty="0">
              <a:latin typeface="Cooper Black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52800" y="0"/>
            <a:ext cx="5791200" cy="1524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6000" dirty="0" smtClean="0"/>
              <a:t>Words of Emphasis</a:t>
            </a:r>
            <a:endParaRPr lang="en-US" sz="6000" dirty="0"/>
          </a:p>
        </p:txBody>
      </p:sp>
      <p:pic>
        <p:nvPicPr>
          <p:cNvPr id="8" name="Picture 2" descr="http://www.dreamstime.com/key-words-gold-keywords-keyhole-3d-search-symbol-thumb98712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62943" cy="3810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143000" y="5308937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These words tell you what words are most important!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52800" y="0"/>
            <a:ext cx="5791200" cy="1524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6000" dirty="0" smtClean="0"/>
              <a:t>Words of </a:t>
            </a:r>
            <a:r>
              <a:rPr lang="en-US" sz="6000" dirty="0" smtClean="0"/>
              <a:t>Location or Importance</a:t>
            </a:r>
            <a:endParaRPr lang="en-US" sz="6000" dirty="0"/>
          </a:p>
        </p:txBody>
      </p:sp>
      <p:pic>
        <p:nvPicPr>
          <p:cNvPr id="8" name="Picture 2" descr="http://www.dreamstime.com/key-words-gold-keywords-keyhole-3d-search-symbol-thumb98712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62943" cy="3810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4394376"/>
            <a:ext cx="914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These words tell you </a:t>
            </a:r>
            <a:r>
              <a:rPr lang="en-US" sz="3000" b="1" i="1" u="sng" dirty="0" smtClean="0"/>
              <a:t>where</a:t>
            </a:r>
            <a:r>
              <a:rPr lang="en-US" sz="3000" b="1" i="1" dirty="0" smtClean="0"/>
              <a:t> </a:t>
            </a:r>
            <a:r>
              <a:rPr lang="en-US" sz="3000" b="1" dirty="0" smtClean="0"/>
              <a:t>you </a:t>
            </a:r>
            <a:r>
              <a:rPr lang="en-US" sz="3000" b="1" dirty="0" smtClean="0"/>
              <a:t>will find your answers</a:t>
            </a:r>
            <a:r>
              <a:rPr lang="en-US" sz="3000" b="1" dirty="0" smtClean="0"/>
              <a:t>!</a:t>
            </a:r>
          </a:p>
          <a:p>
            <a:pPr algn="ctr"/>
            <a:r>
              <a:rPr lang="en-US" sz="3200" dirty="0" smtClean="0"/>
              <a:t>If paragraphs </a:t>
            </a:r>
            <a:r>
              <a:rPr lang="en-US" sz="3200" dirty="0"/>
              <a:t>or sections of text are mentioned in questions, students should </a:t>
            </a:r>
            <a:r>
              <a:rPr lang="en-US" sz="3200" b="1" dirty="0">
                <a:solidFill>
                  <a:schemeClr val="accent1"/>
                </a:solidFill>
              </a:rPr>
              <a:t>highlight</a:t>
            </a:r>
            <a:r>
              <a:rPr lang="en-US" sz="3200" dirty="0"/>
              <a:t> </a:t>
            </a:r>
            <a:r>
              <a:rPr lang="en-US" sz="3200" dirty="0" smtClean="0"/>
              <a:t>the specific </a:t>
            </a:r>
            <a:r>
              <a:rPr lang="en-US" sz="3200" dirty="0"/>
              <a:t>sections of </a:t>
            </a:r>
            <a:r>
              <a:rPr lang="en-US" sz="3200" dirty="0" smtClean="0"/>
              <a:t>text.</a:t>
            </a:r>
            <a:endParaRPr lang="en-US" sz="3000" b="1" dirty="0" smtClean="0"/>
          </a:p>
          <a:p>
            <a:pPr algn="ctr"/>
            <a:endParaRPr lang="en-US" sz="3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1548825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accent1"/>
                </a:solidFill>
              </a:rPr>
              <a:t>In paragraph 3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17526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after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0" y="238702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before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0800" y="2514600"/>
            <a:ext cx="251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When the author says…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3042323"/>
            <a:ext cx="125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next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51271" y="2387024"/>
            <a:ext cx="125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finally</a:t>
            </a:r>
            <a:endParaRPr lang="en-US" sz="3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2900" y="1066800"/>
            <a:ext cx="8229600" cy="18288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5000" dirty="0" smtClean="0"/>
              <a:t>stands for reading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5000" dirty="0" smtClean="0"/>
              <a:t>the passage.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544286" y="3429000"/>
            <a:ext cx="80010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000" dirty="0"/>
              <a:t>Think about what </a:t>
            </a:r>
            <a:r>
              <a:rPr lang="en-US" sz="3000" dirty="0" smtClean="0"/>
              <a:t>you know </a:t>
            </a:r>
            <a:r>
              <a:rPr lang="en-US" sz="3000" dirty="0"/>
              <a:t>about the </a:t>
            </a:r>
            <a:r>
              <a:rPr lang="en-US" sz="3000" dirty="0" smtClean="0"/>
              <a:t>topic, </a:t>
            </a:r>
            <a:r>
              <a:rPr lang="en-US" sz="3000" dirty="0"/>
              <a:t>but concentrate primarily on what’s in the text</a:t>
            </a:r>
            <a:r>
              <a:rPr lang="en-US" sz="3000" dirty="0" smtClean="0"/>
              <a:t>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200" dirty="0"/>
              <a:t>Track your thinking while reading</a:t>
            </a:r>
            <a:r>
              <a:rPr lang="en-US" sz="3200" dirty="0" smtClean="0"/>
              <a:t>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200" dirty="0"/>
              <a:t>Attend to signal words</a:t>
            </a:r>
            <a:r>
              <a:rPr lang="en-US" sz="3200" dirty="0" smtClean="0"/>
              <a:t>.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200" dirty="0"/>
              <a:t>Slow down and pay special attention at the end of an article.</a:t>
            </a:r>
            <a:endParaRPr lang="en-US" sz="3000" dirty="0"/>
          </a:p>
        </p:txBody>
      </p:sp>
      <p:pic>
        <p:nvPicPr>
          <p:cNvPr id="1026" name="Picture 2" descr="http://icons.mysitemyway.com/wp-content/gallery/glowing-purple-neon-icons-alphanumeric/112650-glowing-purple-neon-icon-alphanumeric-letter-r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-136525"/>
            <a:ext cx="3905250" cy="3905250"/>
          </a:xfrm>
          <a:prstGeom prst="rect">
            <a:avLst/>
          </a:prstGeom>
          <a:noFill/>
        </p:spPr>
      </p:pic>
      <p:pic>
        <p:nvPicPr>
          <p:cNvPr id="1028" name="Picture 4" descr="http://www.webweaver.nu/clipart/img/education/open-boo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304800"/>
            <a:ext cx="1190625" cy="77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914400"/>
            <a:ext cx="6096000" cy="9905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5000" b="1" dirty="0" err="1" smtClean="0"/>
              <a:t>otice</a:t>
            </a:r>
            <a:r>
              <a:rPr lang="en-US" sz="5000" b="1" dirty="0" smtClean="0"/>
              <a:t> your Key Words!</a:t>
            </a:r>
            <a:endParaRPr lang="en-US" sz="5000" b="1" dirty="0"/>
          </a:p>
        </p:txBody>
      </p:sp>
      <p:pic>
        <p:nvPicPr>
          <p:cNvPr id="25602" name="Picture 2" descr="http://www.freeclipartnow.com/d/40025-2/gold-letter-n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"/>
            <a:ext cx="1638300" cy="1905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2209800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 Go back through the passage.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/>
              <a:t>Pay attention to highlighted and </a:t>
            </a:r>
            <a:r>
              <a:rPr lang="en-US" sz="4000" dirty="0" smtClean="0"/>
              <a:t>	written </a:t>
            </a:r>
            <a:r>
              <a:rPr lang="en-US" sz="4000" dirty="0"/>
              <a:t>pieces of the text and </a:t>
            </a:r>
            <a:r>
              <a:rPr lang="en-US" sz="4000" dirty="0" smtClean="0"/>
              <a:t>	answers</a:t>
            </a:r>
            <a:r>
              <a:rPr lang="en-US" sz="4000" dirty="0" smtClean="0"/>
              <a:t>.</a:t>
            </a:r>
            <a:endParaRPr lang="en-US" sz="4000" dirty="0" smtClean="0"/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/>
              <a:t>Use their notes to help them </a:t>
            </a:r>
            <a:r>
              <a:rPr lang="en-US" sz="4000" dirty="0" smtClean="0"/>
              <a:t>	understand </a:t>
            </a:r>
            <a:r>
              <a:rPr lang="en-US" sz="4000" dirty="0"/>
              <a:t>the passage and its </a:t>
            </a:r>
            <a:r>
              <a:rPr lang="en-US" sz="4000" dirty="0" smtClean="0"/>
              <a:t>	purpose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2954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Right THERE questions.</a:t>
            </a:r>
            <a:r>
              <a:rPr lang="en-US" dirty="0" smtClean="0"/>
              <a:t>  Your proof will be right in the passage in one or two sentences.</a:t>
            </a:r>
          </a:p>
        </p:txBody>
      </p:sp>
      <p:pic>
        <p:nvPicPr>
          <p:cNvPr id="24578" name="Picture 2" descr="http://www.mip4u.com/images/ques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81000"/>
            <a:ext cx="1828800" cy="19240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90600" y="43434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did Susan eat for breakfast?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6705600" cy="2743200"/>
          </a:xfrm>
        </p:spPr>
        <p:txBody>
          <a:bodyPr/>
          <a:lstStyle/>
          <a:p>
            <a:r>
              <a:rPr lang="en-US" b="1" i="1" dirty="0" smtClean="0"/>
              <a:t>Think and Search questions.</a:t>
            </a:r>
            <a:r>
              <a:rPr lang="en-US" dirty="0" smtClean="0"/>
              <a:t>  Your proof will be a combination of several sentences, paragraphs, or pages that have to be put together to find the answer.</a:t>
            </a:r>
          </a:p>
          <a:p>
            <a:endParaRPr lang="en-US" dirty="0"/>
          </a:p>
        </p:txBody>
      </p:sp>
      <p:pic>
        <p:nvPicPr>
          <p:cNvPr id="23554" name="Picture 2" descr="http://dyslexiavictoria.files.wordpress.com/2009/07/ques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285750"/>
            <a:ext cx="1962150" cy="3905250"/>
          </a:xfrm>
          <a:prstGeom prst="rect">
            <a:avLst/>
          </a:prstGeom>
          <a:noFill/>
        </p:spPr>
      </p:pic>
      <p:pic>
        <p:nvPicPr>
          <p:cNvPr id="23556" name="Picture 4" descr="http://www.behavioradvisor.com/sbPuzz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790950"/>
            <a:ext cx="3324225" cy="3067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391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Types of Questions</vt:lpstr>
      <vt:lpstr>Types of Questions</vt:lpstr>
      <vt:lpstr>Types of Questions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turns</dc:title>
  <dc:creator>Preferred Customer</dc:creator>
  <cp:lastModifiedBy>Student</cp:lastModifiedBy>
  <cp:revision>38</cp:revision>
  <dcterms:created xsi:type="dcterms:W3CDTF">2009-09-25T03:47:53Z</dcterms:created>
  <dcterms:modified xsi:type="dcterms:W3CDTF">2013-05-01T13:56:15Z</dcterms:modified>
</cp:coreProperties>
</file>